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4"/>
  </p:sldMasterIdLst>
  <p:notesMasterIdLst>
    <p:notesMasterId r:id="rId20"/>
  </p:notesMasterIdLst>
  <p:handoutMasterIdLst>
    <p:handoutMasterId r:id="rId21"/>
  </p:handoutMasterIdLst>
  <p:sldIdLst>
    <p:sldId id="256" r:id="rId5"/>
    <p:sldId id="276" r:id="rId6"/>
    <p:sldId id="277" r:id="rId7"/>
    <p:sldId id="278" r:id="rId8"/>
    <p:sldId id="279" r:id="rId9"/>
    <p:sldId id="280" r:id="rId10"/>
    <p:sldId id="281" r:id="rId11"/>
    <p:sldId id="289" r:id="rId12"/>
    <p:sldId id="283" r:id="rId13"/>
    <p:sldId id="282" r:id="rId14"/>
    <p:sldId id="284" r:id="rId15"/>
    <p:sldId id="285" r:id="rId16"/>
    <p:sldId id="288" r:id="rId17"/>
    <p:sldId id="286" r:id="rId18"/>
    <p:sldId id="287" r:id="rId19"/>
  </p:sldIdLst>
  <p:sldSz cx="12188825"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BA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61" autoAdjust="0"/>
    <p:restoredTop sz="66860" autoAdjust="0"/>
  </p:normalViewPr>
  <p:slideViewPr>
    <p:cSldViewPr>
      <p:cViewPr varScale="1">
        <p:scale>
          <a:sx n="64" d="100"/>
          <a:sy n="64" d="100"/>
        </p:scale>
        <p:origin x="-1688" y="-112"/>
      </p:cViewPr>
      <p:guideLst>
        <p:guide orient="horz" pos="2160"/>
        <p:guide pos="3839"/>
      </p:guideLst>
    </p:cSldViewPr>
  </p:slideViewPr>
  <p:notesTextViewPr>
    <p:cViewPr>
      <p:scale>
        <a:sx n="1" d="1"/>
        <a:sy n="1" d="1"/>
      </p:scale>
      <p:origin x="0" y="0"/>
    </p:cViewPr>
  </p:notesTextViewPr>
  <p:notesViewPr>
    <p:cSldViewPr>
      <p:cViewPr varScale="1">
        <p:scale>
          <a:sx n="63" d="100"/>
          <a:sy n="63" d="100"/>
        </p:scale>
        <p:origin x="2838"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C482589-CB2F-4003-801D-095B67490E73}" type="datetimeFigureOut">
              <a:rPr lang="en-US"/>
              <a:t>3/27/20</a:t>
            </a:fld>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4A4844B-5D5D-4D8E-9E71-6B297DF4019B}" type="slidenum">
              <a:rPr/>
              <a:t>‹#›</a:t>
            </a:fld>
            <a:endParaRPr/>
          </a:p>
        </p:txBody>
      </p:sp>
    </p:spTree>
    <p:extLst>
      <p:ext uri="{BB962C8B-B14F-4D97-AF65-F5344CB8AC3E}">
        <p14:creationId xmlns:p14="http://schemas.microsoft.com/office/powerpoint/2010/main" val="3858986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A7D4DBF-746C-4C25-853D-8A1CBE8404F4}" type="datetimeFigureOut">
              <a:rPr lang="en-US"/>
              <a:t>3/27/20</a:t>
            </a:fld>
            <a:endParaRPr/>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DE0FDE7-FE71-46E3-9512-437B13AD5F46}" type="slidenum">
              <a:rPr/>
              <a:t>‹#›</a:t>
            </a:fld>
            <a:endParaRPr/>
          </a:p>
        </p:txBody>
      </p:sp>
    </p:spTree>
    <p:extLst>
      <p:ext uri="{BB962C8B-B14F-4D97-AF65-F5344CB8AC3E}">
        <p14:creationId xmlns:p14="http://schemas.microsoft.com/office/powerpoint/2010/main" val="3566979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Successful applicants will propose creative, effective research and education plans, along with strategies for assessing these components. The proposed activities should help applicants develop in their careers as both outstanding researchers and educators. While excellence in both education and research is expected, activity of an intensity that leads to an unreasonable workload is not. The research and educational activities do not need to be addressed separately if the relationship between the two is such that the presentation of the integrated project is better served by interspersing the two throughout the Project Description.</a:t>
            </a:r>
            <a:endParaRPr lang="en-US" dirty="0"/>
          </a:p>
        </p:txBody>
      </p:sp>
      <p:sp>
        <p:nvSpPr>
          <p:cNvPr id="4" name="Slide Number Placeholder 3"/>
          <p:cNvSpPr>
            <a:spLocks noGrp="1"/>
          </p:cNvSpPr>
          <p:nvPr>
            <p:ph type="sldNum" sz="quarter" idx="10"/>
          </p:nvPr>
        </p:nvSpPr>
        <p:spPr/>
        <p:txBody>
          <a:bodyPr/>
          <a:lstStyle/>
          <a:p>
            <a:fld id="{8DE0FDE7-FE71-46E3-9512-437B13AD5F46}" type="slidenum">
              <a:rPr lang="en-US" smtClean="0"/>
              <a:t>4</a:t>
            </a:fld>
            <a:endParaRPr lang="en-US"/>
          </a:p>
        </p:txBody>
      </p:sp>
    </p:spTree>
    <p:extLst>
      <p:ext uri="{BB962C8B-B14F-4D97-AF65-F5344CB8AC3E}">
        <p14:creationId xmlns:p14="http://schemas.microsoft.com/office/powerpoint/2010/main" val="3878007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education component of the proposal may be in a broad range of areas and may be directed to any level: K-12 students, undergraduates, graduate students, and/or the general public, but should be related to the proposed research and consistent with the career goals of the PI. Some examples are: incorporating research activities into undergraduate courses; teaching a graduate seminar on the topic of the research; designing innovative courses or curricula; providing mentored international research experiences for U.S. students; linking education activities to industrial, international, or cross-disciplinary work; supporting teacher preparation and enhancement; conducting outreach and mentoring activities to enhance scientific literacy or involve students from groups that have been traditionally underrepresented in science; researching students' learning and conceptual development in the discipline; implementing innovative methods for evaluation and assessment; or creating cyberinfrastructure that facilitates involvement of the broad citizenry in the scientific enterprise. Education activities may also include designing new or adapting and implementing effective educational materials and practices. Such activities should be consistent with research and best practices in curriculum, pedagogy, and evaluation. Proposers may build on, or otherwise meaningfully participate in, existing NSF-supported activities or other educational projects ongoing on campus</a:t>
            </a:r>
          </a:p>
          <a:p>
            <a:endParaRPr lang="en-US" dirty="0"/>
          </a:p>
        </p:txBody>
      </p:sp>
      <p:sp>
        <p:nvSpPr>
          <p:cNvPr id="4" name="Slide Number Placeholder 3"/>
          <p:cNvSpPr>
            <a:spLocks noGrp="1"/>
          </p:cNvSpPr>
          <p:nvPr>
            <p:ph type="sldNum" sz="quarter" idx="10"/>
          </p:nvPr>
        </p:nvSpPr>
        <p:spPr/>
        <p:txBody>
          <a:bodyPr/>
          <a:lstStyle/>
          <a:p>
            <a:fld id="{8DE0FDE7-FE71-46E3-9512-437B13AD5F46}" type="slidenum">
              <a:rPr lang="en-US" smtClean="0"/>
              <a:t>7</a:t>
            </a:fld>
            <a:endParaRPr lang="en-US"/>
          </a:p>
        </p:txBody>
      </p:sp>
    </p:spTree>
    <p:extLst>
      <p:ext uri="{BB962C8B-B14F-4D97-AF65-F5344CB8AC3E}">
        <p14:creationId xmlns:p14="http://schemas.microsoft.com/office/powerpoint/2010/main" val="2631641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913923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67849" y="762000"/>
            <a:ext cx="2924556"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569" y="1298448"/>
            <a:ext cx="7313295" cy="3255264"/>
          </a:xfrm>
        </p:spPr>
        <p:txBody>
          <a:bodyPr anchor="b">
            <a:normAutofit/>
          </a:bodyPr>
          <a:lstStyle>
            <a:lvl1pPr algn="l">
              <a:defRPr sz="5898"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99729" y="4670246"/>
            <a:ext cx="7313295" cy="914400"/>
          </a:xfrm>
        </p:spPr>
        <p:txBody>
          <a:bodyPr anchor="t">
            <a:normAutofit/>
          </a:bodyPr>
          <a:lstStyle>
            <a:lvl1pPr marL="0" indent="0" algn="l">
              <a:buNone/>
              <a:defRPr sz="2199" cap="none" spc="0" baseline="0">
                <a:solidFill>
                  <a:schemeClr val="accent1">
                    <a:lumMod val="20000"/>
                    <a:lumOff val="80000"/>
                  </a:schemeClr>
                </a:solidFill>
              </a:defRPr>
            </a:lvl1pPr>
            <a:lvl2pPr marL="457063" indent="0" algn="ctr">
              <a:buNone/>
              <a:defRPr sz="2199"/>
            </a:lvl2pPr>
            <a:lvl3pPr marL="914126" indent="0" algn="ctr">
              <a:buNone/>
              <a:defRPr sz="2199"/>
            </a:lvl3pPr>
            <a:lvl4pPr marL="1371189" indent="0" algn="ctr">
              <a:buNone/>
              <a:defRPr sz="1999"/>
            </a:lvl4pPr>
            <a:lvl5pPr marL="1828251" indent="0" algn="ctr">
              <a:buNone/>
              <a:defRPr sz="1999"/>
            </a:lvl5pPr>
            <a:lvl6pPr marL="2285314" indent="0" algn="ctr">
              <a:buNone/>
              <a:defRPr sz="1999"/>
            </a:lvl6pPr>
            <a:lvl7pPr marL="2742377" indent="0" algn="ctr">
              <a:buNone/>
              <a:defRPr sz="1999"/>
            </a:lvl7pPr>
            <a:lvl8pPr marL="3199440" indent="0" algn="ctr">
              <a:buNone/>
              <a:defRPr sz="1999"/>
            </a:lvl8pPr>
            <a:lvl9pPr marL="3656503" indent="0" algn="ctr">
              <a:buNone/>
              <a:defRPr sz="1999"/>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1E803AC-2688-4C46-AEF7-31D9ACD10BE3}" type="datetimeFigureOut">
              <a:rPr lang="en-US" smtClean="0"/>
              <a:t>3/27/20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D6465-BA90-4B23-A244-1F4B486044B7}" type="slidenum">
              <a:rPr lang="en-US" smtClean="0"/>
              <a:t>‹#›</a:t>
            </a:fld>
            <a:endParaRPr lang="en-US"/>
          </a:p>
        </p:txBody>
      </p:sp>
    </p:spTree>
    <p:extLst>
      <p:ext uri="{BB962C8B-B14F-4D97-AF65-F5344CB8AC3E}">
        <p14:creationId xmlns:p14="http://schemas.microsoft.com/office/powerpoint/2010/main" val="1319499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1DC1F7-A9E9-4D8B-8C97-C74523B2CF2A}" type="datetimeFigureOut">
              <a:rPr lang="en-US" smtClean="0"/>
              <a:pPr/>
              <a:t>3/27/20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3927633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0901" y="990600"/>
            <a:ext cx="2818666"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6905" y="868680"/>
            <a:ext cx="7313295"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1DC1F7-A9E9-4D8B-8C97-C74523B2CF2A}" type="datetimeFigureOut">
              <a:rPr lang="en-US" smtClean="0"/>
              <a:pPr/>
              <a:t>3/27/20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3029957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1DC1F7-A9E9-4D8B-8C97-C74523B2CF2A}" type="datetimeFigureOut">
              <a:rPr lang="en-US" smtClean="0"/>
              <a:pPr/>
              <a:t>3/27/20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2630841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6905" y="1298448"/>
            <a:ext cx="7313295" cy="3255264"/>
          </a:xfrm>
        </p:spPr>
        <p:txBody>
          <a:bodyPr anchor="b">
            <a:normAutofit/>
          </a:bodyPr>
          <a:lstStyle>
            <a:lvl1pPr>
              <a:defRPr sz="5898"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5188" y="4672584"/>
            <a:ext cx="7313295" cy="914400"/>
          </a:xfrm>
        </p:spPr>
        <p:txBody>
          <a:bodyPr anchor="t">
            <a:normAutofit/>
          </a:bodyPr>
          <a:lstStyle>
            <a:lvl1pPr marL="0" indent="0">
              <a:buNone/>
              <a:defRPr sz="2199" cap="none" spc="0" baseline="0">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81DC1F7-A9E9-4D8B-8C97-C74523B2CF2A}" type="datetimeFigureOut">
              <a:rPr lang="en-US" smtClean="0"/>
              <a:pPr/>
              <a:t>3/27/20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4127719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6905" y="868680"/>
            <a:ext cx="3473815" cy="5120640"/>
          </a:xfrm>
        </p:spPr>
        <p:txBody>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6084" y="868680"/>
            <a:ext cx="3473815" cy="5120640"/>
          </a:xfrm>
        </p:spPr>
        <p:txBody>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81DC1F7-A9E9-4D8B-8C97-C74523B2CF2A}" type="datetimeFigureOut">
              <a:rPr lang="en-US" smtClean="0"/>
              <a:pPr/>
              <a:t>3/27/20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153525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6905" y="1023586"/>
            <a:ext cx="3473815" cy="807720"/>
          </a:xfrm>
        </p:spPr>
        <p:txBody>
          <a:bodyPr anchor="b">
            <a:normAutofit/>
          </a:bodyPr>
          <a:lstStyle>
            <a:lvl1pPr marL="0" indent="0">
              <a:spcBef>
                <a:spcPts val="0"/>
              </a:spcBef>
              <a:buNone/>
              <a:defRPr sz="1999" b="1">
                <a:solidFill>
                  <a:schemeClr val="tx1">
                    <a:lumMod val="65000"/>
                    <a:lumOff val="35000"/>
                  </a:schemeClr>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6905" y="1930936"/>
            <a:ext cx="3473815" cy="4023360"/>
          </a:xfrm>
        </p:spPr>
        <p:txBody>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6427" y="1023587"/>
            <a:ext cx="3473815" cy="813171"/>
          </a:xfrm>
        </p:spPr>
        <p:txBody>
          <a:bodyPr anchor="b">
            <a:normAutofit/>
          </a:bodyPr>
          <a:lstStyle>
            <a:lvl1pPr marL="0" indent="0">
              <a:spcBef>
                <a:spcPts val="0"/>
              </a:spcBef>
              <a:buNone/>
              <a:defRPr sz="1999" b="1">
                <a:solidFill>
                  <a:schemeClr val="tx1">
                    <a:lumMod val="65000"/>
                    <a:lumOff val="35000"/>
                  </a:schemeClr>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6427" y="1930936"/>
            <a:ext cx="3473815" cy="4023360"/>
          </a:xfrm>
        </p:spPr>
        <p:txBody>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881DC1F7-A9E9-4D8B-8C97-C74523B2CF2A}" type="datetimeFigureOut">
              <a:rPr lang="en-US" smtClean="0"/>
              <a:pPr/>
              <a:t>3/27/20</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2566847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881DC1F7-A9E9-4D8B-8C97-C74523B2CF2A}" type="datetimeFigureOut">
              <a:rPr lang="en-US" smtClean="0"/>
              <a:pPr/>
              <a:t>3/27/20</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1386737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81DC1F7-A9E9-4D8B-8C97-C74523B2CF2A}" type="datetimeFigureOut">
              <a:rPr lang="en-US" smtClean="0"/>
              <a:pPr/>
              <a:t>3/27/20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422004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965" y="1143000"/>
            <a:ext cx="2833902" cy="2377440"/>
          </a:xfrm>
        </p:spPr>
        <p:txBody>
          <a:bodyPr anchor="b">
            <a:normAutofit/>
          </a:bodyPr>
          <a:lstStyle>
            <a:lvl1pPr>
              <a:defRPr sz="3199" b="0" baseline="0"/>
            </a:lvl1pPr>
          </a:lstStyle>
          <a:p>
            <a:r>
              <a:rPr lang="en-US" smtClean="0"/>
              <a:t>Click to edit Master title style</a:t>
            </a:r>
            <a:endParaRPr lang="en-US" dirty="0"/>
          </a:p>
        </p:txBody>
      </p:sp>
      <p:sp>
        <p:nvSpPr>
          <p:cNvPr id="3" name="Content Placeholder 2"/>
          <p:cNvSpPr>
            <a:spLocks noGrp="1"/>
          </p:cNvSpPr>
          <p:nvPr>
            <p:ph idx="1"/>
          </p:nvPr>
        </p:nvSpPr>
        <p:spPr>
          <a:xfrm>
            <a:off x="3866905" y="868680"/>
            <a:ext cx="7313295" cy="5120640"/>
          </a:xfrm>
        </p:spPr>
        <p:txBody>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5965" y="3494176"/>
            <a:ext cx="2833902" cy="2321990"/>
          </a:xfrm>
        </p:spPr>
        <p:txBody>
          <a:bodyPr anchor="t">
            <a:normAutofit/>
          </a:bodyPr>
          <a:lstStyle>
            <a:lvl1pPr marL="0" indent="0">
              <a:lnSpc>
                <a:spcPct val="100000"/>
              </a:lnSpc>
              <a:buNone/>
              <a:defRPr sz="1400">
                <a:solidFill>
                  <a:srgbClr val="FFFFFF"/>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881DC1F7-A9E9-4D8B-8C97-C74523B2CF2A}" type="datetimeFigureOut">
              <a:rPr lang="en-US" smtClean="0"/>
              <a:pPr/>
              <a:t>3/27/20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2837846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965" y="1143000"/>
            <a:ext cx="2833902" cy="2377440"/>
          </a:xfrm>
        </p:spPr>
        <p:txBody>
          <a:bodyPr anchor="b">
            <a:normAutofit/>
          </a:bodyPr>
          <a:lstStyle>
            <a:lvl1pPr>
              <a:defRPr sz="3199"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69714" y="767419"/>
            <a:ext cx="8113117" cy="5330952"/>
          </a:xfrm>
          <a:solidFill>
            <a:schemeClr val="bg1">
              <a:lumMod val="75000"/>
            </a:schemeClr>
          </a:solidFill>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smtClean="0"/>
              <a:t>Click icon to add picture</a:t>
            </a:r>
            <a:endParaRPr lang="en-US" dirty="0"/>
          </a:p>
        </p:txBody>
      </p:sp>
      <p:sp>
        <p:nvSpPr>
          <p:cNvPr id="4" name="Text Placeholder 3"/>
          <p:cNvSpPr>
            <a:spLocks noGrp="1"/>
          </p:cNvSpPr>
          <p:nvPr>
            <p:ph type="body" sz="half" idx="2"/>
          </p:nvPr>
        </p:nvSpPr>
        <p:spPr>
          <a:xfrm>
            <a:off x="255965" y="3493008"/>
            <a:ext cx="2833902" cy="2322576"/>
          </a:xfrm>
        </p:spPr>
        <p:txBody>
          <a:bodyPr anchor="t">
            <a:normAutofit/>
          </a:bodyPr>
          <a:lstStyle>
            <a:lvl1pPr marL="0" indent="0">
              <a:lnSpc>
                <a:spcPct val="100000"/>
              </a:lnSpc>
              <a:buNone/>
              <a:defRPr sz="1400">
                <a:solidFill>
                  <a:srgbClr val="FFFFFF"/>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881DC1F7-A9E9-4D8B-8C97-C74523B2CF2A}" type="datetimeFigureOut">
              <a:rPr lang="en-US" smtClean="0"/>
              <a:pPr/>
              <a:t>3/27/20</a:t>
            </a:fld>
            <a:endParaRPr lang="en-US"/>
          </a:p>
        </p:txBody>
      </p:sp>
      <p:sp>
        <p:nvSpPr>
          <p:cNvPr id="9" name="Footer Placeholder 8"/>
          <p:cNvSpPr>
            <a:spLocks noGrp="1"/>
          </p:cNvSpPr>
          <p:nvPr>
            <p:ph type="ftr" sz="quarter" idx="11"/>
          </p:nvPr>
        </p:nvSpPr>
        <p:spPr>
          <a:xfrm>
            <a:off x="3498190" y="6356351"/>
            <a:ext cx="5909978" cy="365125"/>
          </a:xfrm>
        </p:spPr>
        <p:txBody>
          <a:bodyPr/>
          <a:lstStyle/>
          <a:p>
            <a:endParaRPr lang="en-US"/>
          </a:p>
        </p:txBody>
      </p:sp>
      <p:sp>
        <p:nvSpPr>
          <p:cNvPr id="10" name="Slide Number Placeholder 9"/>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1713457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853" y="1123838"/>
            <a:ext cx="2946714"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2787" y="758952"/>
            <a:ext cx="3839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8260" y="864108"/>
            <a:ext cx="7313295"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396" y="6356351"/>
            <a:ext cx="2742486"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881DC1F7-A9E9-4D8B-8C97-C74523B2CF2A}" type="datetimeFigureOut">
              <a:rPr lang="en-US" smtClean="0"/>
              <a:pPr/>
              <a:t>3/27/20</a:t>
            </a:fld>
            <a:endParaRPr lang="en-US"/>
          </a:p>
        </p:txBody>
      </p:sp>
      <p:sp>
        <p:nvSpPr>
          <p:cNvPr id="5" name="Footer Placeholder 4"/>
          <p:cNvSpPr>
            <a:spLocks noGrp="1"/>
          </p:cNvSpPr>
          <p:nvPr>
            <p:ph type="ftr" sz="quarter" idx="3"/>
          </p:nvPr>
        </p:nvSpPr>
        <p:spPr>
          <a:xfrm>
            <a:off x="3868261" y="6356351"/>
            <a:ext cx="5909978"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1366" y="6356351"/>
            <a:ext cx="1530528" cy="365125"/>
          </a:xfrm>
          <a:prstGeom prst="rect">
            <a:avLst/>
          </a:prstGeom>
        </p:spPr>
        <p:txBody>
          <a:bodyPr vert="horz" lIns="91440" tIns="45720" rIns="91440" bIns="45720" rtlCol="0" anchor="ctr"/>
          <a:lstStyle>
            <a:lvl1pPr algn="r">
              <a:defRPr sz="1200" b="1">
                <a:solidFill>
                  <a:schemeClr val="accent1"/>
                </a:solidFill>
              </a:defRPr>
            </a:lvl1pPr>
          </a:lstStyle>
          <a:p>
            <a:fld id="{299542E4-2CCF-42F6-9D92-ED568035133D}" type="slidenum">
              <a:rPr lang="en-US" smtClean="0"/>
              <a:pPr/>
              <a:t>‹#›</a:t>
            </a:fld>
            <a:endParaRPr lang="en-US"/>
          </a:p>
        </p:txBody>
      </p:sp>
    </p:spTree>
    <p:extLst>
      <p:ext uri="{BB962C8B-B14F-4D97-AF65-F5344CB8AC3E}">
        <p14:creationId xmlns:p14="http://schemas.microsoft.com/office/powerpoint/2010/main" val="123058589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txStyles>
    <p:titleStyle>
      <a:lvl1pPr algn="l" defTabSz="914126" rtl="0" eaLnBrk="1" latinLnBrk="0" hangingPunct="1">
        <a:lnSpc>
          <a:spcPct val="90000"/>
        </a:lnSpc>
        <a:spcBef>
          <a:spcPct val="0"/>
        </a:spcBef>
        <a:buNone/>
        <a:defRPr sz="3599" kern="1200" spc="-60" baseline="0">
          <a:solidFill>
            <a:srgbClr val="FFFFFF"/>
          </a:solidFill>
          <a:latin typeface="+mj-lt"/>
          <a:ea typeface="+mj-ea"/>
          <a:cs typeface="+mj-cs"/>
        </a:defRPr>
      </a:lvl1pPr>
    </p:titleStyle>
    <p:bodyStyle>
      <a:lvl1pPr marL="182825" indent="-182825" algn="l" defTabSz="914126" rtl="0" eaLnBrk="1" latinLnBrk="0" hangingPunct="1">
        <a:lnSpc>
          <a:spcPct val="90000"/>
        </a:lnSpc>
        <a:spcBef>
          <a:spcPts val="1200"/>
        </a:spcBef>
        <a:buClr>
          <a:schemeClr val="accent1"/>
        </a:buClr>
        <a:buFont typeface="Wingdings 2" pitchFamily="18" charset="2"/>
        <a:buChar char=""/>
        <a:defRPr sz="1999" kern="1200">
          <a:solidFill>
            <a:schemeClr val="tx1">
              <a:lumMod val="65000"/>
              <a:lumOff val="35000"/>
            </a:schemeClr>
          </a:solidFill>
          <a:latin typeface="+mn-lt"/>
          <a:ea typeface="+mn-ea"/>
          <a:cs typeface="+mn-cs"/>
        </a:defRPr>
      </a:lvl1pPr>
      <a:lvl2pPr marL="685594" indent="-182825" algn="l" defTabSz="914126" rtl="0" eaLnBrk="1" latinLnBrk="0" hangingPunct="1">
        <a:lnSpc>
          <a:spcPct val="90000"/>
        </a:lnSpc>
        <a:spcBef>
          <a:spcPts val="250"/>
        </a:spcBef>
        <a:spcAft>
          <a:spcPts val="250"/>
        </a:spcAft>
        <a:buClr>
          <a:schemeClr val="accent1"/>
        </a:buClr>
        <a:buFont typeface="Wingdings 2" pitchFamily="18" charset="2"/>
        <a:buChar char=""/>
        <a:defRPr sz="1799" kern="1200">
          <a:solidFill>
            <a:schemeClr val="tx1">
              <a:lumMod val="65000"/>
              <a:lumOff val="35000"/>
            </a:schemeClr>
          </a:solidFill>
          <a:latin typeface="+mn-lt"/>
          <a:ea typeface="+mn-ea"/>
          <a:cs typeface="+mn-cs"/>
        </a:defRPr>
      </a:lvl2pPr>
      <a:lvl3pPr marL="1142657" indent="-182825" algn="l" defTabSz="914126"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599720" indent="-182825" algn="l" defTabSz="914126"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6783" indent="-182825" algn="l" defTabSz="914126"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3846" indent="-228531" algn="l" defTabSz="914126"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0908" indent="-228531" algn="l" defTabSz="914126"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7971" indent="-228531" algn="l" defTabSz="914126"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5034" indent="-228531" algn="l" defTabSz="914126"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NSF CAREER</a:t>
            </a:r>
            <a:br>
              <a:rPr lang="en-US" dirty="0" smtClean="0"/>
            </a:br>
            <a:r>
              <a:rPr lang="en-US" dirty="0"/>
              <a:t>P</a:t>
            </a:r>
            <a:r>
              <a:rPr lang="en-US" dirty="0" smtClean="0"/>
              <a:t>roposal Overview</a:t>
            </a:r>
            <a:endParaRPr lang="en-US" dirty="0"/>
          </a:p>
        </p:txBody>
      </p:sp>
      <p:sp>
        <p:nvSpPr>
          <p:cNvPr id="3" name="Subtitle 2"/>
          <p:cNvSpPr>
            <a:spLocks noGrp="1"/>
          </p:cNvSpPr>
          <p:nvPr>
            <p:ph type="subTitle" idx="1"/>
          </p:nvPr>
        </p:nvSpPr>
        <p:spPr/>
        <p:txBody>
          <a:bodyPr>
            <a:normAutofit/>
          </a:bodyPr>
          <a:lstStyle/>
          <a:p>
            <a:r>
              <a:rPr lang="en-US" dirty="0" smtClean="0">
                <a:solidFill>
                  <a:schemeClr val="bg1"/>
                </a:solidFill>
              </a:rPr>
              <a:t>Mike Mitchell</a:t>
            </a:r>
          </a:p>
          <a:p>
            <a:r>
              <a:rPr lang="en-US" dirty="0" smtClean="0">
                <a:solidFill>
                  <a:schemeClr val="bg1"/>
                </a:solidFill>
              </a:rPr>
              <a:t>Proposal Development </a:t>
            </a:r>
            <a:r>
              <a:rPr lang="en-US" dirty="0">
                <a:solidFill>
                  <a:schemeClr val="bg1"/>
                </a:solidFill>
              </a:rPr>
              <a:t>C</a:t>
            </a:r>
            <a:r>
              <a:rPr lang="en-US" dirty="0" smtClean="0">
                <a:solidFill>
                  <a:schemeClr val="bg1"/>
                </a:solidFill>
              </a:rPr>
              <a:t>oordinator</a:t>
            </a:r>
            <a:endParaRPr lang="en-US" dirty="0">
              <a:solidFill>
                <a:schemeClr val="bg1"/>
              </a:solidFill>
            </a:endParaRPr>
          </a:p>
        </p:txBody>
      </p:sp>
    </p:spTree>
    <p:extLst>
      <p:ext uri="{BB962C8B-B14F-4D97-AF65-F5344CB8AC3E}">
        <p14:creationId xmlns:p14="http://schemas.microsoft.com/office/powerpoint/2010/main" val="3600820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00"/>
            <a:ext cx="3394364" cy="2377440"/>
          </a:xfrm>
        </p:spPr>
        <p:txBody>
          <a:bodyPr anchor="ctr">
            <a:noAutofit/>
          </a:bodyPr>
          <a:lstStyle/>
          <a:p>
            <a:r>
              <a:rPr lang="en-US" sz="4800" dirty="0" smtClean="0"/>
              <a:t>Current &amp; Pending Support</a:t>
            </a:r>
            <a:br>
              <a:rPr lang="en-US" sz="4800" dirty="0" smtClean="0"/>
            </a:br>
            <a:r>
              <a:rPr lang="en-US" sz="3600" dirty="0" smtClean="0">
                <a:solidFill>
                  <a:schemeClr val="bg2"/>
                </a:solidFill>
              </a:rPr>
              <a:t>and</a:t>
            </a:r>
            <a:r>
              <a:rPr lang="en-US" sz="4800" dirty="0" smtClean="0"/>
              <a:t/>
            </a:r>
            <a:br>
              <a:rPr lang="en-US" sz="4800" dirty="0" smtClean="0"/>
            </a:br>
            <a:r>
              <a:rPr lang="en-US" sz="4800" dirty="0" smtClean="0"/>
              <a:t>Facilities Statement</a:t>
            </a:r>
            <a:endParaRPr lang="en-US" sz="4800" dirty="0"/>
          </a:p>
        </p:txBody>
      </p:sp>
      <p:sp>
        <p:nvSpPr>
          <p:cNvPr id="4" name="Content Placeholder 3"/>
          <p:cNvSpPr>
            <a:spLocks noGrp="1"/>
          </p:cNvSpPr>
          <p:nvPr>
            <p:ph idx="1"/>
          </p:nvPr>
        </p:nvSpPr>
        <p:spPr/>
        <p:txBody>
          <a:bodyPr>
            <a:normAutofit/>
          </a:bodyPr>
          <a:lstStyle/>
          <a:p>
            <a:r>
              <a:rPr lang="en-US" sz="2400" dirty="0" smtClean="0"/>
              <a:t>Current and Pending</a:t>
            </a:r>
          </a:p>
          <a:p>
            <a:pPr lvl="1"/>
            <a:r>
              <a:rPr lang="en-US" sz="2400" dirty="0" smtClean="0"/>
              <a:t>Must use NSF- required format</a:t>
            </a:r>
          </a:p>
          <a:p>
            <a:r>
              <a:rPr lang="en-US" sz="2400" dirty="0" smtClean="0"/>
              <a:t>Facilities Statement</a:t>
            </a:r>
          </a:p>
          <a:p>
            <a:pPr lvl="1"/>
            <a:r>
              <a:rPr lang="en-US" sz="2400" dirty="0" smtClean="0"/>
              <a:t>Used to give the reviewers the confidence that you have the resources available to be successful</a:t>
            </a:r>
          </a:p>
          <a:p>
            <a:pPr lvl="1"/>
            <a:r>
              <a:rPr lang="en-US" sz="2400" dirty="0" smtClean="0"/>
              <a:t>Describe the facilities/equipment/resources that you will need for THIS project</a:t>
            </a:r>
          </a:p>
          <a:p>
            <a:pPr lvl="1"/>
            <a:r>
              <a:rPr lang="en-US" sz="2400" dirty="0" smtClean="0"/>
              <a:t>Outline available on NSF Toolkit</a:t>
            </a:r>
          </a:p>
          <a:p>
            <a:pPr lvl="1"/>
            <a:r>
              <a:rPr lang="en-US" sz="2400" dirty="0" smtClean="0"/>
              <a:t>Links to College/Department facilities pages on OPD website</a:t>
            </a:r>
            <a:endParaRPr lang="en-US" sz="2400" dirty="0"/>
          </a:p>
        </p:txBody>
      </p:sp>
    </p:spTree>
    <p:extLst>
      <p:ext uri="{BB962C8B-B14F-4D97-AF65-F5344CB8AC3E}">
        <p14:creationId xmlns:p14="http://schemas.microsoft.com/office/powerpoint/2010/main" val="2615758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40280"/>
            <a:ext cx="3581400" cy="2377440"/>
          </a:xfrm>
        </p:spPr>
        <p:txBody>
          <a:bodyPr anchor="ctr">
            <a:noAutofit/>
          </a:bodyPr>
          <a:lstStyle/>
          <a:p>
            <a:r>
              <a:rPr lang="en-US" sz="4800" dirty="0" smtClean="0"/>
              <a:t>Department Letter</a:t>
            </a:r>
            <a:br>
              <a:rPr lang="en-US" sz="4800" dirty="0" smtClean="0"/>
            </a:br>
            <a:r>
              <a:rPr lang="en-US" sz="3600" dirty="0" smtClean="0">
                <a:solidFill>
                  <a:schemeClr val="bg2"/>
                </a:solidFill>
              </a:rPr>
              <a:t>and</a:t>
            </a:r>
            <a:r>
              <a:rPr lang="en-US" sz="4800" dirty="0" smtClean="0"/>
              <a:t/>
            </a:r>
            <a:br>
              <a:rPr lang="en-US" sz="4800" dirty="0" smtClean="0"/>
            </a:br>
            <a:r>
              <a:rPr lang="en-US" sz="4800" dirty="0" smtClean="0"/>
              <a:t>Letters of Collaboration</a:t>
            </a:r>
            <a:endParaRPr lang="en-US" sz="4800" dirty="0"/>
          </a:p>
        </p:txBody>
      </p:sp>
      <p:sp>
        <p:nvSpPr>
          <p:cNvPr id="4" name="Content Placeholder 3"/>
          <p:cNvSpPr>
            <a:spLocks noGrp="1"/>
          </p:cNvSpPr>
          <p:nvPr>
            <p:ph idx="1"/>
          </p:nvPr>
        </p:nvSpPr>
        <p:spPr/>
        <p:txBody>
          <a:bodyPr>
            <a:normAutofit/>
          </a:bodyPr>
          <a:lstStyle/>
          <a:p>
            <a:r>
              <a:rPr lang="en-US" dirty="0" smtClean="0"/>
              <a:t>Letters of Collaboration</a:t>
            </a:r>
          </a:p>
          <a:p>
            <a:pPr lvl="1"/>
            <a:r>
              <a:rPr lang="en-US" b="1" dirty="0" smtClean="0">
                <a:solidFill>
                  <a:srgbClr val="40BAD2"/>
                </a:solidFill>
              </a:rPr>
              <a:t>MUST follow specific format</a:t>
            </a:r>
          </a:p>
          <a:p>
            <a:pPr lvl="1"/>
            <a:r>
              <a:rPr lang="en-US" dirty="0" smtClean="0"/>
              <a:t>Template on NSF Toolkit</a:t>
            </a:r>
          </a:p>
          <a:p>
            <a:pPr lvl="1"/>
            <a:r>
              <a:rPr lang="en-US" dirty="0" smtClean="0"/>
              <a:t>Describe nature of and need for collaboration in the proposal narrative</a:t>
            </a:r>
          </a:p>
          <a:p>
            <a:r>
              <a:rPr lang="en-US" b="1" dirty="0" smtClean="0">
                <a:solidFill>
                  <a:srgbClr val="40BAD2"/>
                </a:solidFill>
              </a:rPr>
              <a:t>Department Letter (2 page limit)</a:t>
            </a:r>
          </a:p>
          <a:p>
            <a:pPr lvl="1"/>
            <a:r>
              <a:rPr lang="en-US" b="1" dirty="0" smtClean="0">
                <a:solidFill>
                  <a:srgbClr val="40BAD2"/>
                </a:solidFill>
              </a:rPr>
              <a:t>MUST Include:</a:t>
            </a:r>
          </a:p>
          <a:p>
            <a:pPr lvl="2"/>
            <a:r>
              <a:rPr lang="en-US" b="1" dirty="0" smtClean="0">
                <a:solidFill>
                  <a:srgbClr val="40BAD2"/>
                </a:solidFill>
              </a:rPr>
              <a:t>Statement confirming CAREER eligibility</a:t>
            </a:r>
          </a:p>
          <a:p>
            <a:pPr lvl="2"/>
            <a:r>
              <a:rPr lang="en-US" b="1" dirty="0" smtClean="0">
                <a:solidFill>
                  <a:srgbClr val="40BAD2"/>
                </a:solidFill>
              </a:rPr>
              <a:t>Statement confirming that PI’s goals are aligned with the Department’s and that the Department supports them</a:t>
            </a:r>
          </a:p>
          <a:p>
            <a:pPr lvl="2"/>
            <a:r>
              <a:rPr lang="en-US" b="1" dirty="0" smtClean="0">
                <a:solidFill>
                  <a:srgbClr val="40BAD2"/>
                </a:solidFill>
              </a:rPr>
              <a:t>Description of how these goals are intertwined and how the Department will ensure the PI receives adequate mentoring</a:t>
            </a:r>
          </a:p>
          <a:p>
            <a:pPr lvl="2"/>
            <a:endParaRPr lang="en-US" dirty="0" smtClean="0"/>
          </a:p>
          <a:p>
            <a:pPr lvl="1"/>
            <a:endParaRPr lang="en-US" dirty="0"/>
          </a:p>
        </p:txBody>
      </p:sp>
    </p:spTree>
    <p:extLst>
      <p:ext uri="{BB962C8B-B14F-4D97-AF65-F5344CB8AC3E}">
        <p14:creationId xmlns:p14="http://schemas.microsoft.com/office/powerpoint/2010/main" val="2106173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23" y="1485900"/>
            <a:ext cx="3581400" cy="3886200"/>
          </a:xfrm>
        </p:spPr>
        <p:txBody>
          <a:bodyPr anchor="ctr">
            <a:noAutofit/>
          </a:bodyPr>
          <a:lstStyle/>
          <a:p>
            <a:r>
              <a:rPr lang="en-US" sz="4400" dirty="0" smtClean="0"/>
              <a:t>Data Management Plan</a:t>
            </a:r>
            <a:br>
              <a:rPr lang="en-US" sz="4400" dirty="0" smtClean="0"/>
            </a:br>
            <a:r>
              <a:rPr lang="en-US" sz="3600" dirty="0" smtClean="0">
                <a:solidFill>
                  <a:schemeClr val="bg2"/>
                </a:solidFill>
              </a:rPr>
              <a:t>and</a:t>
            </a:r>
            <a:r>
              <a:rPr lang="en-US" sz="4400" dirty="0" smtClean="0"/>
              <a:t/>
            </a:r>
            <a:br>
              <a:rPr lang="en-US" sz="4400" dirty="0" smtClean="0"/>
            </a:br>
            <a:r>
              <a:rPr lang="en-US" sz="4400" dirty="0" smtClean="0"/>
              <a:t>Post-Doc </a:t>
            </a:r>
            <a:br>
              <a:rPr lang="en-US" sz="4400" dirty="0" smtClean="0"/>
            </a:br>
            <a:r>
              <a:rPr lang="en-US" sz="4400" dirty="0" smtClean="0"/>
              <a:t>Mentoring Plan</a:t>
            </a:r>
            <a:endParaRPr lang="en-US" sz="4400" dirty="0"/>
          </a:p>
        </p:txBody>
      </p:sp>
      <p:sp>
        <p:nvSpPr>
          <p:cNvPr id="4" name="Content Placeholder 3"/>
          <p:cNvSpPr>
            <a:spLocks noGrp="1"/>
          </p:cNvSpPr>
          <p:nvPr>
            <p:ph idx="1"/>
          </p:nvPr>
        </p:nvSpPr>
        <p:spPr/>
        <p:txBody>
          <a:bodyPr/>
          <a:lstStyle/>
          <a:p>
            <a:r>
              <a:rPr lang="en-US" dirty="0" smtClean="0"/>
              <a:t>Data Management Plan</a:t>
            </a:r>
          </a:p>
          <a:p>
            <a:pPr lvl="1"/>
            <a:r>
              <a:rPr lang="en-US" dirty="0" smtClean="0"/>
              <a:t>Resources available on NSF CAREER Toolkit, and at FSU Libraries</a:t>
            </a:r>
          </a:p>
          <a:p>
            <a:pPr lvl="1"/>
            <a:r>
              <a:rPr lang="en-US" dirty="0" smtClean="0"/>
              <a:t>All proposals must have a Data Management Plan</a:t>
            </a:r>
          </a:p>
          <a:p>
            <a:r>
              <a:rPr lang="en-US" dirty="0" smtClean="0"/>
              <a:t>Post-Doc Mentoring Plan</a:t>
            </a:r>
          </a:p>
          <a:p>
            <a:pPr lvl="1"/>
            <a:r>
              <a:rPr lang="en-US" dirty="0" smtClean="0"/>
              <a:t>If applicable</a:t>
            </a:r>
          </a:p>
          <a:p>
            <a:pPr lvl="1"/>
            <a:r>
              <a:rPr lang="en-US" dirty="0" smtClean="0"/>
              <a:t>(Typically CAREER budgets are not large enough to support this)</a:t>
            </a:r>
          </a:p>
          <a:p>
            <a:pPr lvl="1"/>
            <a:endParaRPr lang="en-US" dirty="0"/>
          </a:p>
        </p:txBody>
      </p:sp>
    </p:spTree>
    <p:extLst>
      <p:ext uri="{BB962C8B-B14F-4D97-AF65-F5344CB8AC3E}">
        <p14:creationId xmlns:p14="http://schemas.microsoft.com/office/powerpoint/2010/main" val="612383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96" y="2240280"/>
            <a:ext cx="2833902" cy="2377440"/>
          </a:xfrm>
        </p:spPr>
        <p:txBody>
          <a:bodyPr anchor="ctr">
            <a:normAutofit/>
          </a:bodyPr>
          <a:lstStyle/>
          <a:p>
            <a:r>
              <a:rPr lang="en-US" sz="4400" dirty="0" smtClean="0"/>
              <a:t>Other Documents</a:t>
            </a:r>
            <a:endParaRPr lang="en-US" sz="4400" dirty="0"/>
          </a:p>
        </p:txBody>
      </p:sp>
      <p:sp>
        <p:nvSpPr>
          <p:cNvPr id="3" name="Content Placeholder 2"/>
          <p:cNvSpPr>
            <a:spLocks noGrp="1"/>
          </p:cNvSpPr>
          <p:nvPr>
            <p:ph idx="1"/>
          </p:nvPr>
        </p:nvSpPr>
        <p:spPr/>
        <p:txBody>
          <a:bodyPr/>
          <a:lstStyle/>
          <a:p>
            <a:r>
              <a:rPr lang="en-US" sz="3600" dirty="0" smtClean="0"/>
              <a:t>Collaborators and Other Affiliations</a:t>
            </a:r>
          </a:p>
          <a:p>
            <a:pPr marL="0" indent="0">
              <a:buNone/>
            </a:pPr>
            <a:endParaRPr lang="en-US" sz="3600" dirty="0" smtClean="0"/>
          </a:p>
          <a:p>
            <a:r>
              <a:rPr lang="en-US" sz="3600" dirty="0" err="1" smtClean="0"/>
              <a:t>Biosketch</a:t>
            </a:r>
            <a:endParaRPr lang="en-US" sz="3600" dirty="0" smtClean="0"/>
          </a:p>
          <a:p>
            <a:endParaRPr lang="en-US" sz="3600" dirty="0"/>
          </a:p>
          <a:p>
            <a:pPr marL="0" indent="0">
              <a:buNone/>
            </a:pPr>
            <a:r>
              <a:rPr lang="en-US" sz="3600" dirty="0" smtClean="0">
                <a:solidFill>
                  <a:schemeClr val="accent1"/>
                </a:solidFill>
              </a:rPr>
              <a:t>Required Templates on NSF Website</a:t>
            </a:r>
          </a:p>
          <a:p>
            <a:endParaRPr lang="en-US" dirty="0" smtClean="0"/>
          </a:p>
          <a:p>
            <a:pPr lvl="1"/>
            <a:endParaRPr lang="en-US" dirty="0"/>
          </a:p>
        </p:txBody>
      </p:sp>
    </p:spTree>
    <p:extLst>
      <p:ext uri="{BB962C8B-B14F-4D97-AF65-F5344CB8AC3E}">
        <p14:creationId xmlns:p14="http://schemas.microsoft.com/office/powerpoint/2010/main" val="708561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40280"/>
            <a:ext cx="3171447" cy="2377440"/>
          </a:xfrm>
        </p:spPr>
        <p:txBody>
          <a:bodyPr anchor="ctr">
            <a:normAutofit/>
          </a:bodyPr>
          <a:lstStyle/>
          <a:p>
            <a:r>
              <a:rPr lang="en-US" sz="4800" dirty="0" smtClean="0"/>
              <a:t>Proposal Transmittal Form</a:t>
            </a:r>
            <a:endParaRPr lang="en-US" sz="4800" dirty="0"/>
          </a:p>
        </p:txBody>
      </p:sp>
      <p:sp>
        <p:nvSpPr>
          <p:cNvPr id="4" name="Content Placeholder 3"/>
          <p:cNvSpPr>
            <a:spLocks noGrp="1"/>
          </p:cNvSpPr>
          <p:nvPr>
            <p:ph idx="1"/>
          </p:nvPr>
        </p:nvSpPr>
        <p:spPr/>
        <p:txBody>
          <a:bodyPr>
            <a:normAutofit/>
          </a:bodyPr>
          <a:lstStyle/>
          <a:p>
            <a:r>
              <a:rPr lang="en-US" sz="4000" dirty="0" smtClean="0"/>
              <a:t>Sponsored Research Administration required form</a:t>
            </a:r>
          </a:p>
          <a:p>
            <a:r>
              <a:rPr lang="en-US" sz="4000" dirty="0" smtClean="0"/>
              <a:t>Download from SRA website</a:t>
            </a:r>
          </a:p>
          <a:p>
            <a:r>
              <a:rPr lang="en-US" sz="4000" dirty="0" smtClean="0"/>
              <a:t>Proposals due to SRA at least three business days before NSF </a:t>
            </a:r>
            <a:endParaRPr lang="en-US" sz="4000" dirty="0"/>
          </a:p>
        </p:txBody>
      </p:sp>
    </p:spTree>
    <p:extLst>
      <p:ext uri="{BB962C8B-B14F-4D97-AF65-F5344CB8AC3E}">
        <p14:creationId xmlns:p14="http://schemas.microsoft.com/office/powerpoint/2010/main" val="643382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71800"/>
            <a:ext cx="3427412" cy="914400"/>
          </a:xfrm>
        </p:spPr>
        <p:txBody>
          <a:bodyPr anchor="ctr">
            <a:normAutofit/>
          </a:bodyPr>
          <a:lstStyle/>
          <a:p>
            <a:r>
              <a:rPr lang="en-US" sz="4800" dirty="0" smtClean="0"/>
              <a:t>Questions?</a:t>
            </a:r>
            <a:endParaRPr lang="en-US" sz="4800" dirty="0"/>
          </a:p>
        </p:txBody>
      </p:sp>
      <p:sp>
        <p:nvSpPr>
          <p:cNvPr id="4" name="Content Placeholder 3"/>
          <p:cNvSpPr>
            <a:spLocks noGrp="1"/>
          </p:cNvSpPr>
          <p:nvPr>
            <p:ph idx="1"/>
          </p:nvPr>
        </p:nvSpPr>
        <p:spPr>
          <a:xfrm>
            <a:off x="4494212" y="762000"/>
            <a:ext cx="5484970" cy="5334000"/>
          </a:xfrm>
        </p:spPr>
        <p:txBody>
          <a:bodyPr/>
          <a:lstStyle/>
          <a:p>
            <a:pPr marL="0" indent="0" algn="ctr">
              <a:buNone/>
            </a:pPr>
            <a:r>
              <a:rPr lang="en-US" sz="4000" b="1" dirty="0"/>
              <a:t>Mike Mitchell</a:t>
            </a:r>
          </a:p>
          <a:p>
            <a:pPr marL="0" indent="0" algn="ctr">
              <a:buNone/>
            </a:pPr>
            <a:r>
              <a:rPr lang="en-US" b="1" dirty="0"/>
              <a:t>Proposal Development Coordinator</a:t>
            </a:r>
          </a:p>
          <a:p>
            <a:pPr marL="0" indent="0" algn="ctr">
              <a:buNone/>
            </a:pPr>
            <a:r>
              <a:rPr lang="en-US" dirty="0"/>
              <a:t>850-644-9511</a:t>
            </a:r>
          </a:p>
          <a:p>
            <a:pPr marL="0" indent="0" algn="ctr">
              <a:buNone/>
            </a:pPr>
            <a:r>
              <a:rPr lang="en-US" dirty="0"/>
              <a:t>mike.mitchell@fsu.edu</a:t>
            </a:r>
          </a:p>
          <a:p>
            <a:pPr marL="0" indent="0">
              <a:buNone/>
            </a:pPr>
            <a:endParaRPr lang="en-US" dirty="0"/>
          </a:p>
        </p:txBody>
      </p:sp>
    </p:spTree>
    <p:extLst>
      <p:ext uri="{BB962C8B-B14F-4D97-AF65-F5344CB8AC3E}">
        <p14:creationId xmlns:p14="http://schemas.microsoft.com/office/powerpoint/2010/main" val="2571810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40280"/>
            <a:ext cx="3427412" cy="2377440"/>
          </a:xfrm>
        </p:spPr>
        <p:txBody>
          <a:bodyPr anchor="ctr">
            <a:normAutofit/>
          </a:bodyPr>
          <a:lstStyle/>
          <a:p>
            <a:r>
              <a:rPr lang="en-US" sz="4800" dirty="0" smtClean="0"/>
              <a:t>Proposal</a:t>
            </a:r>
            <a:br>
              <a:rPr lang="en-US" sz="4800" dirty="0" smtClean="0"/>
            </a:br>
            <a:r>
              <a:rPr lang="en-US" sz="4800" dirty="0" smtClean="0"/>
              <a:t>Structure</a:t>
            </a:r>
            <a:endParaRPr lang="en-US" sz="4800"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q"/>
            </a:pPr>
            <a:r>
              <a:rPr lang="en-US" sz="1800" dirty="0"/>
              <a:t>FSU Proposal Transmittal Form</a:t>
            </a:r>
          </a:p>
          <a:p>
            <a:pPr>
              <a:buFont typeface="Wingdings" panose="05000000000000000000" pitchFamily="2" charset="2"/>
              <a:buChar char="q"/>
            </a:pPr>
            <a:r>
              <a:rPr lang="en-US" sz="1800" dirty="0"/>
              <a:t>Cover Sheet</a:t>
            </a:r>
          </a:p>
          <a:p>
            <a:pPr>
              <a:buFont typeface="Wingdings" panose="05000000000000000000" pitchFamily="2" charset="2"/>
              <a:buChar char="q"/>
            </a:pPr>
            <a:r>
              <a:rPr lang="en-US" sz="1800" dirty="0"/>
              <a:t>Project Summary </a:t>
            </a:r>
          </a:p>
          <a:p>
            <a:pPr>
              <a:buFont typeface="Wingdings" panose="05000000000000000000" pitchFamily="2" charset="2"/>
              <a:buChar char="q"/>
            </a:pPr>
            <a:r>
              <a:rPr lang="en-US" sz="1800" dirty="0"/>
              <a:t>Table of Contents (generated automatically)</a:t>
            </a:r>
          </a:p>
          <a:p>
            <a:pPr>
              <a:buFont typeface="Wingdings" panose="05000000000000000000" pitchFamily="2" charset="2"/>
              <a:buChar char="q"/>
            </a:pPr>
            <a:r>
              <a:rPr lang="en-US" sz="1800" dirty="0"/>
              <a:t>Project Description (15 pages)</a:t>
            </a:r>
          </a:p>
          <a:p>
            <a:pPr>
              <a:buFont typeface="Wingdings" panose="05000000000000000000" pitchFamily="2" charset="2"/>
              <a:buChar char="q"/>
            </a:pPr>
            <a:r>
              <a:rPr lang="en-US" sz="1800" dirty="0"/>
              <a:t>References Cited</a:t>
            </a:r>
          </a:p>
          <a:p>
            <a:pPr>
              <a:buFont typeface="Wingdings" panose="05000000000000000000" pitchFamily="2" charset="2"/>
              <a:buChar char="q"/>
            </a:pPr>
            <a:r>
              <a:rPr lang="en-US" sz="1800" dirty="0"/>
              <a:t>Biographical Sketch of PI</a:t>
            </a:r>
          </a:p>
          <a:p>
            <a:pPr>
              <a:buFont typeface="Wingdings" panose="05000000000000000000" pitchFamily="2" charset="2"/>
              <a:buChar char="q"/>
            </a:pPr>
            <a:r>
              <a:rPr lang="en-US" sz="1800" dirty="0"/>
              <a:t>Budget and Budget Justification</a:t>
            </a:r>
          </a:p>
          <a:p>
            <a:pPr>
              <a:buFont typeface="Wingdings" panose="05000000000000000000" pitchFamily="2" charset="2"/>
              <a:buChar char="q"/>
            </a:pPr>
            <a:r>
              <a:rPr lang="en-US" sz="1800" dirty="0"/>
              <a:t>Current and Pending Support</a:t>
            </a:r>
          </a:p>
          <a:p>
            <a:pPr>
              <a:buFont typeface="Wingdings" panose="05000000000000000000" pitchFamily="2" charset="2"/>
              <a:buChar char="q"/>
            </a:pPr>
            <a:r>
              <a:rPr lang="en-US" sz="1800" dirty="0"/>
              <a:t>Facilities, Equipment, and Other Resources</a:t>
            </a:r>
          </a:p>
          <a:p>
            <a:pPr>
              <a:buFont typeface="Wingdings" panose="05000000000000000000" pitchFamily="2" charset="2"/>
              <a:buChar char="q"/>
            </a:pPr>
            <a:r>
              <a:rPr lang="en-US" sz="1800" dirty="0"/>
              <a:t>“Additional Supplementary Documents”</a:t>
            </a:r>
          </a:p>
          <a:p>
            <a:pPr lvl="1">
              <a:buFont typeface="Wingdings" panose="05000000000000000000" pitchFamily="2" charset="2"/>
              <a:buChar char="q"/>
            </a:pPr>
            <a:r>
              <a:rPr lang="en-US" sz="1600" dirty="0"/>
              <a:t>Departmental Letter</a:t>
            </a:r>
          </a:p>
          <a:p>
            <a:pPr lvl="1">
              <a:buFont typeface="Wingdings" panose="05000000000000000000" pitchFamily="2" charset="2"/>
              <a:buChar char="q"/>
            </a:pPr>
            <a:r>
              <a:rPr lang="en-US" sz="1600" dirty="0"/>
              <a:t>Letters of Collaboration </a:t>
            </a:r>
          </a:p>
          <a:p>
            <a:pPr lvl="1">
              <a:buFont typeface="Wingdings" panose="05000000000000000000" pitchFamily="2" charset="2"/>
              <a:buChar char="q"/>
            </a:pPr>
            <a:r>
              <a:rPr lang="en-US" sz="1600" dirty="0"/>
              <a:t>Data Management Plan</a:t>
            </a:r>
          </a:p>
          <a:p>
            <a:pPr lvl="1">
              <a:buFont typeface="Wingdings" panose="05000000000000000000" pitchFamily="2" charset="2"/>
              <a:buChar char="q"/>
            </a:pPr>
            <a:r>
              <a:rPr lang="en-US" sz="1600" dirty="0"/>
              <a:t>Post-Doc Mentoring Plan (if applicable</a:t>
            </a:r>
            <a:r>
              <a:rPr lang="en-US" sz="1600" dirty="0" smtClean="0"/>
              <a:t>)</a:t>
            </a:r>
          </a:p>
          <a:p>
            <a:pPr lvl="1">
              <a:buFont typeface="Wingdings" panose="05000000000000000000" pitchFamily="2" charset="2"/>
              <a:buChar char="q"/>
            </a:pPr>
            <a:r>
              <a:rPr lang="en-US" sz="1600" dirty="0" smtClean="0"/>
              <a:t>Collaborators and Other Affiliations</a:t>
            </a:r>
            <a:endParaRPr lang="en-US" sz="1600" dirty="0"/>
          </a:p>
          <a:p>
            <a:endParaRPr lang="en-US" dirty="0"/>
          </a:p>
        </p:txBody>
      </p:sp>
    </p:spTree>
    <p:extLst>
      <p:ext uri="{BB962C8B-B14F-4D97-AF65-F5344CB8AC3E}">
        <p14:creationId xmlns:p14="http://schemas.microsoft.com/office/powerpoint/2010/main" val="2215226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40280"/>
            <a:ext cx="3427412" cy="2377440"/>
          </a:xfrm>
        </p:spPr>
        <p:txBody>
          <a:bodyPr anchor="ctr">
            <a:normAutofit/>
          </a:bodyPr>
          <a:lstStyle/>
          <a:p>
            <a:r>
              <a:rPr lang="en-US" sz="4800" dirty="0" smtClean="0"/>
              <a:t>Project Summary</a:t>
            </a:r>
            <a:endParaRPr lang="en-US" sz="4800" dirty="0"/>
          </a:p>
        </p:txBody>
      </p:sp>
      <p:sp>
        <p:nvSpPr>
          <p:cNvPr id="3" name="Content Placeholder 2"/>
          <p:cNvSpPr>
            <a:spLocks noGrp="1"/>
          </p:cNvSpPr>
          <p:nvPr>
            <p:ph idx="1"/>
          </p:nvPr>
        </p:nvSpPr>
        <p:spPr/>
        <p:txBody>
          <a:bodyPr>
            <a:normAutofit/>
          </a:bodyPr>
          <a:lstStyle/>
          <a:p>
            <a:r>
              <a:rPr lang="en-US" sz="2400" dirty="0" smtClean="0"/>
              <a:t>1-page Limit</a:t>
            </a:r>
          </a:p>
          <a:p>
            <a:r>
              <a:rPr lang="en-US" sz="2400" dirty="0" smtClean="0"/>
              <a:t>Must Have Sections:</a:t>
            </a:r>
          </a:p>
          <a:p>
            <a:pPr lvl="1"/>
            <a:r>
              <a:rPr lang="en-US" sz="2000" dirty="0" smtClean="0"/>
              <a:t>Overview</a:t>
            </a:r>
          </a:p>
          <a:p>
            <a:pPr lvl="1"/>
            <a:r>
              <a:rPr lang="en-US" sz="2000" dirty="0" smtClean="0"/>
              <a:t>Intellectual Merit</a:t>
            </a:r>
          </a:p>
          <a:p>
            <a:pPr lvl="2"/>
            <a:r>
              <a:rPr lang="en-US" sz="2000" dirty="0" smtClean="0"/>
              <a:t>Contribution you will make to science</a:t>
            </a:r>
          </a:p>
          <a:p>
            <a:pPr lvl="1"/>
            <a:r>
              <a:rPr lang="en-US" sz="2000" dirty="0" smtClean="0"/>
              <a:t>Broader Impacts</a:t>
            </a:r>
          </a:p>
          <a:p>
            <a:pPr lvl="2"/>
            <a:r>
              <a:rPr lang="en-US" sz="2000" dirty="0" smtClean="0"/>
              <a:t>Contribution you will make to society</a:t>
            </a:r>
          </a:p>
          <a:p>
            <a:r>
              <a:rPr lang="en-US" sz="2400" dirty="0" smtClean="0"/>
              <a:t>Self-contained, overview of the entire project</a:t>
            </a:r>
          </a:p>
          <a:p>
            <a:r>
              <a:rPr lang="en-US" sz="2400" dirty="0" smtClean="0"/>
              <a:t>First Impression</a:t>
            </a:r>
          </a:p>
          <a:p>
            <a:r>
              <a:rPr lang="en-US" sz="2400" dirty="0" smtClean="0"/>
              <a:t>Most likely document to be read by public, journalists, politicians</a:t>
            </a:r>
          </a:p>
          <a:p>
            <a:pPr lvl="1"/>
            <a:r>
              <a:rPr lang="en-US" sz="2000" dirty="0" smtClean="0"/>
              <a:t>No jargon, focus on significance of work</a:t>
            </a:r>
            <a:endParaRPr lang="en-US" dirty="0"/>
          </a:p>
        </p:txBody>
      </p:sp>
    </p:spTree>
    <p:extLst>
      <p:ext uri="{BB962C8B-B14F-4D97-AF65-F5344CB8AC3E}">
        <p14:creationId xmlns:p14="http://schemas.microsoft.com/office/powerpoint/2010/main" val="1130684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8400"/>
            <a:ext cx="3427412" cy="2394788"/>
          </a:xfrm>
        </p:spPr>
        <p:txBody>
          <a:bodyPr anchor="ctr">
            <a:normAutofit/>
          </a:bodyPr>
          <a:lstStyle/>
          <a:p>
            <a:r>
              <a:rPr lang="en-US" sz="4800" dirty="0" smtClean="0"/>
              <a:t>Project Description</a:t>
            </a:r>
            <a:r>
              <a:rPr lang="en-US" dirty="0" smtClean="0"/>
              <a:t/>
            </a:r>
            <a:br>
              <a:rPr lang="en-US" dirty="0" smtClean="0"/>
            </a:br>
            <a:endParaRPr lang="en-US" dirty="0"/>
          </a:p>
        </p:txBody>
      </p:sp>
      <p:sp>
        <p:nvSpPr>
          <p:cNvPr id="4" name="Content Placeholder 3"/>
          <p:cNvSpPr>
            <a:spLocks noGrp="1"/>
          </p:cNvSpPr>
          <p:nvPr>
            <p:ph idx="1"/>
          </p:nvPr>
        </p:nvSpPr>
        <p:spPr>
          <a:xfrm>
            <a:off x="3866905" y="868680"/>
            <a:ext cx="7313295" cy="5120640"/>
          </a:xfrm>
        </p:spPr>
        <p:txBody>
          <a:bodyPr>
            <a:normAutofit fontScale="77500" lnSpcReduction="20000"/>
          </a:bodyPr>
          <a:lstStyle/>
          <a:p>
            <a:r>
              <a:rPr lang="en-US" sz="2800" dirty="0" smtClean="0"/>
              <a:t>15-page limit</a:t>
            </a:r>
          </a:p>
          <a:p>
            <a:r>
              <a:rPr lang="en-US" sz="3300" dirty="0"/>
              <a:t>D</a:t>
            </a:r>
            <a:r>
              <a:rPr lang="en-US" sz="3300" dirty="0" smtClean="0"/>
              <a:t>escription </a:t>
            </a:r>
            <a:r>
              <a:rPr lang="en-US" sz="3300" dirty="0"/>
              <a:t>of the proposed research project, including preliminary supporting data where appropriate, specific objectives, methods and procedures to be used, and expected significance of the results;</a:t>
            </a:r>
          </a:p>
          <a:p>
            <a:r>
              <a:rPr lang="en-US" sz="3300" dirty="0"/>
              <a:t>D</a:t>
            </a:r>
            <a:r>
              <a:rPr lang="en-US" sz="3300" dirty="0" smtClean="0"/>
              <a:t>escription </a:t>
            </a:r>
            <a:r>
              <a:rPr lang="en-US" sz="3300" dirty="0"/>
              <a:t>of the proposed educational activities and their intended impact;</a:t>
            </a:r>
          </a:p>
          <a:p>
            <a:r>
              <a:rPr lang="en-US" sz="3300" dirty="0"/>
              <a:t>D</a:t>
            </a:r>
            <a:r>
              <a:rPr lang="en-US" sz="3300" dirty="0" smtClean="0"/>
              <a:t>escription </a:t>
            </a:r>
            <a:r>
              <a:rPr lang="en-US" sz="3300" dirty="0"/>
              <a:t>of how the research and educational activities are integrated or synergistic;</a:t>
            </a:r>
          </a:p>
          <a:p>
            <a:r>
              <a:rPr lang="en-US" sz="3300" dirty="0"/>
              <a:t>D</a:t>
            </a:r>
            <a:r>
              <a:rPr lang="en-US" sz="3300" dirty="0" smtClean="0"/>
              <a:t>escription </a:t>
            </a:r>
            <a:r>
              <a:rPr lang="en-US" sz="3300" dirty="0"/>
              <a:t>of other broader impacts, besides the education activities, that will accrue from the project; and</a:t>
            </a:r>
          </a:p>
          <a:p>
            <a:r>
              <a:rPr lang="en-US" sz="3300" dirty="0"/>
              <a:t>R</a:t>
            </a:r>
            <a:r>
              <a:rPr lang="en-US" sz="3300" dirty="0" smtClean="0"/>
              <a:t>esults </a:t>
            </a:r>
            <a:r>
              <a:rPr lang="en-US" sz="3300" dirty="0"/>
              <a:t>of prior NSF support, if applicable.</a:t>
            </a:r>
          </a:p>
          <a:p>
            <a:pPr marL="731520" lvl="2" indent="0">
              <a:buNone/>
            </a:pPr>
            <a:endParaRPr lang="en-US" dirty="0" smtClean="0"/>
          </a:p>
          <a:p>
            <a:pPr lvl="1"/>
            <a:endParaRPr lang="en-US" dirty="0"/>
          </a:p>
        </p:txBody>
      </p:sp>
    </p:spTree>
    <p:extLst>
      <p:ext uri="{BB962C8B-B14F-4D97-AF65-F5344CB8AC3E}">
        <p14:creationId xmlns:p14="http://schemas.microsoft.com/office/powerpoint/2010/main" val="2188701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5" y="3038331"/>
            <a:ext cx="3420687" cy="781337"/>
          </a:xfrm>
        </p:spPr>
        <p:txBody>
          <a:bodyPr anchor="ctr">
            <a:normAutofit/>
          </a:bodyPr>
          <a:lstStyle/>
          <a:p>
            <a:r>
              <a:rPr lang="en-US" sz="4800" dirty="0" smtClean="0"/>
              <a:t>Introduction</a:t>
            </a:r>
            <a:endParaRPr lang="en-US" sz="4800" dirty="0"/>
          </a:p>
        </p:txBody>
      </p:sp>
      <p:sp>
        <p:nvSpPr>
          <p:cNvPr id="4" name="Content Placeholder 3"/>
          <p:cNvSpPr>
            <a:spLocks noGrp="1"/>
          </p:cNvSpPr>
          <p:nvPr>
            <p:ph idx="1"/>
          </p:nvPr>
        </p:nvSpPr>
        <p:spPr/>
        <p:txBody>
          <a:bodyPr>
            <a:normAutofit/>
          </a:bodyPr>
          <a:lstStyle/>
          <a:p>
            <a:r>
              <a:rPr lang="en-US" sz="3200" dirty="0" smtClean="0"/>
              <a:t>Overview of the proposal</a:t>
            </a:r>
          </a:p>
          <a:p>
            <a:r>
              <a:rPr lang="en-US" sz="3200" dirty="0" smtClean="0"/>
              <a:t>What are you doing?</a:t>
            </a:r>
          </a:p>
          <a:p>
            <a:r>
              <a:rPr lang="en-US" sz="3200" b="1" dirty="0" smtClean="0">
                <a:solidFill>
                  <a:srgbClr val="40BAD2"/>
                </a:solidFill>
              </a:rPr>
              <a:t>What are your long-term career goals?</a:t>
            </a:r>
          </a:p>
          <a:p>
            <a:pPr lvl="1"/>
            <a:r>
              <a:rPr lang="en-US" sz="2800" b="1" dirty="0" smtClean="0">
                <a:solidFill>
                  <a:srgbClr val="40BAD2"/>
                </a:solidFill>
              </a:rPr>
              <a:t>How will CAREER funding enable them?</a:t>
            </a:r>
          </a:p>
          <a:p>
            <a:r>
              <a:rPr lang="en-US" sz="3200" dirty="0" smtClean="0"/>
              <a:t>Why is this project important?</a:t>
            </a:r>
          </a:p>
          <a:p>
            <a:r>
              <a:rPr lang="en-US" sz="3200" dirty="0" smtClean="0"/>
              <a:t>What are the specific research and educational goals of the project?</a:t>
            </a:r>
            <a:endParaRPr lang="en-US" sz="3200" dirty="0"/>
          </a:p>
        </p:txBody>
      </p:sp>
    </p:spTree>
    <p:extLst>
      <p:ext uri="{BB962C8B-B14F-4D97-AF65-F5344CB8AC3E}">
        <p14:creationId xmlns:p14="http://schemas.microsoft.com/office/powerpoint/2010/main" val="3425554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40280"/>
            <a:ext cx="3427412" cy="2377440"/>
          </a:xfrm>
        </p:spPr>
        <p:txBody>
          <a:bodyPr anchor="ctr">
            <a:normAutofit/>
          </a:bodyPr>
          <a:lstStyle/>
          <a:p>
            <a:r>
              <a:rPr lang="en-US" sz="4800" dirty="0" smtClean="0"/>
              <a:t>Research Plan</a:t>
            </a:r>
            <a:endParaRPr lang="en-US" sz="4800" dirty="0"/>
          </a:p>
        </p:txBody>
      </p:sp>
      <p:sp>
        <p:nvSpPr>
          <p:cNvPr id="4" name="Content Placeholder 3"/>
          <p:cNvSpPr>
            <a:spLocks noGrp="1"/>
          </p:cNvSpPr>
          <p:nvPr>
            <p:ph idx="1"/>
          </p:nvPr>
        </p:nvSpPr>
        <p:spPr>
          <a:xfrm>
            <a:off x="3866905" y="457200"/>
            <a:ext cx="7313295" cy="6172200"/>
          </a:xfrm>
        </p:spPr>
        <p:txBody>
          <a:bodyPr>
            <a:normAutofit fontScale="92500" lnSpcReduction="10000"/>
          </a:bodyPr>
          <a:lstStyle/>
          <a:p>
            <a:r>
              <a:rPr lang="en-US" sz="3100" dirty="0"/>
              <a:t>What is/are your research hypothesis</a:t>
            </a:r>
            <a:r>
              <a:rPr lang="en-US" sz="3100" dirty="0" smtClean="0"/>
              <a:t>?</a:t>
            </a:r>
            <a:endParaRPr lang="en-US" sz="3100" dirty="0"/>
          </a:p>
          <a:p>
            <a:r>
              <a:rPr lang="en-US" sz="3100" dirty="0"/>
              <a:t>What </a:t>
            </a:r>
            <a:r>
              <a:rPr lang="en-US" sz="3100" b="1" dirty="0">
                <a:solidFill>
                  <a:srgbClr val="40BAD2"/>
                </a:solidFill>
              </a:rPr>
              <a:t>specific tasks and activities </a:t>
            </a:r>
            <a:r>
              <a:rPr lang="en-US" sz="3100" dirty="0"/>
              <a:t>are planned</a:t>
            </a:r>
            <a:r>
              <a:rPr lang="en-US" sz="3100" dirty="0" smtClean="0"/>
              <a:t>?</a:t>
            </a:r>
            <a:endParaRPr lang="en-US" sz="3100" dirty="0"/>
          </a:p>
          <a:p>
            <a:r>
              <a:rPr lang="en-US" sz="3100" dirty="0"/>
              <a:t>How will you </a:t>
            </a:r>
            <a:r>
              <a:rPr lang="en-US" sz="3100" b="1" dirty="0">
                <a:solidFill>
                  <a:srgbClr val="40BAD2"/>
                </a:solidFill>
              </a:rPr>
              <a:t>evaluate the success </a:t>
            </a:r>
            <a:r>
              <a:rPr lang="en-US" sz="3100" dirty="0"/>
              <a:t>of these tasks</a:t>
            </a:r>
            <a:r>
              <a:rPr lang="en-US" sz="3100" dirty="0" smtClean="0"/>
              <a:t>?</a:t>
            </a:r>
            <a:endParaRPr lang="en-US" sz="3100" dirty="0"/>
          </a:p>
          <a:p>
            <a:r>
              <a:rPr lang="en-US" sz="3100" dirty="0"/>
              <a:t>What is the expected significance of your results</a:t>
            </a:r>
            <a:r>
              <a:rPr lang="en-US" sz="3100" dirty="0" smtClean="0"/>
              <a:t>?</a:t>
            </a:r>
            <a:endParaRPr lang="en-US" sz="3100" dirty="0"/>
          </a:p>
          <a:p>
            <a:r>
              <a:rPr lang="en-US" sz="3100" dirty="0"/>
              <a:t>How will the work conducted here influence other work to be done in the future</a:t>
            </a:r>
            <a:r>
              <a:rPr lang="en-US" sz="3100" dirty="0" smtClean="0"/>
              <a:t>?</a:t>
            </a:r>
            <a:endParaRPr lang="en-US" sz="3100" dirty="0"/>
          </a:p>
          <a:p>
            <a:r>
              <a:rPr lang="en-US" sz="3100" dirty="0"/>
              <a:t>How is the proposed work innovative/creative</a:t>
            </a:r>
            <a:r>
              <a:rPr lang="en-US" sz="3100" dirty="0" smtClean="0"/>
              <a:t>?</a:t>
            </a:r>
            <a:endParaRPr lang="en-US" sz="3100" dirty="0"/>
          </a:p>
          <a:p>
            <a:r>
              <a:rPr lang="en-US" sz="3100" dirty="0"/>
              <a:t>What is the timeline for completing the proposed tasks</a:t>
            </a:r>
            <a:r>
              <a:rPr lang="en-US" sz="3100" dirty="0" smtClean="0"/>
              <a:t>?</a:t>
            </a:r>
            <a:endParaRPr lang="en-US" sz="3100" dirty="0"/>
          </a:p>
          <a:p>
            <a:endParaRPr lang="en-US" dirty="0"/>
          </a:p>
        </p:txBody>
      </p:sp>
    </p:spTree>
    <p:extLst>
      <p:ext uri="{BB962C8B-B14F-4D97-AF65-F5344CB8AC3E}">
        <p14:creationId xmlns:p14="http://schemas.microsoft.com/office/powerpoint/2010/main" val="4178008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8" y="1181100"/>
            <a:ext cx="3427412" cy="4495800"/>
          </a:xfrm>
        </p:spPr>
        <p:txBody>
          <a:bodyPr anchor="ctr">
            <a:noAutofit/>
          </a:bodyPr>
          <a:lstStyle/>
          <a:p>
            <a:r>
              <a:rPr lang="en-US" sz="4800" dirty="0" smtClean="0"/>
              <a:t>Education Plan </a:t>
            </a:r>
            <a:br>
              <a:rPr lang="en-US" sz="4800" dirty="0" smtClean="0"/>
            </a:br>
            <a:r>
              <a:rPr lang="en-US" sz="3600" dirty="0" smtClean="0">
                <a:solidFill>
                  <a:schemeClr val="bg2"/>
                </a:solidFill>
              </a:rPr>
              <a:t>and </a:t>
            </a:r>
            <a:r>
              <a:rPr lang="en-US" sz="4800" dirty="0" smtClean="0"/>
              <a:t/>
            </a:r>
            <a:br>
              <a:rPr lang="en-US" sz="4800" dirty="0" smtClean="0"/>
            </a:br>
            <a:r>
              <a:rPr lang="en-US" sz="4800" dirty="0" smtClean="0"/>
              <a:t>Broader Impacts</a:t>
            </a:r>
            <a:endParaRPr lang="en-US" sz="4800" dirty="0"/>
          </a:p>
        </p:txBody>
      </p:sp>
      <p:sp>
        <p:nvSpPr>
          <p:cNvPr id="4" name="Content Placeholder 3"/>
          <p:cNvSpPr>
            <a:spLocks noGrp="1"/>
          </p:cNvSpPr>
          <p:nvPr>
            <p:ph idx="1"/>
          </p:nvPr>
        </p:nvSpPr>
        <p:spPr>
          <a:xfrm>
            <a:off x="3866905" y="868680"/>
            <a:ext cx="7866307" cy="5120640"/>
          </a:xfrm>
        </p:spPr>
        <p:txBody>
          <a:bodyPr>
            <a:normAutofit/>
          </a:bodyPr>
          <a:lstStyle/>
          <a:p>
            <a:r>
              <a:rPr lang="en-US" sz="2800" dirty="0"/>
              <a:t>What are the specific proposed education activities</a:t>
            </a:r>
            <a:r>
              <a:rPr lang="en-US" sz="2800" dirty="0" smtClean="0"/>
              <a:t>?</a:t>
            </a:r>
            <a:endParaRPr lang="en-US" sz="2800" dirty="0"/>
          </a:p>
          <a:p>
            <a:r>
              <a:rPr lang="en-US" sz="2800" dirty="0"/>
              <a:t>Who is the audience for your education activities</a:t>
            </a:r>
            <a:r>
              <a:rPr lang="en-US" sz="2800" dirty="0" smtClean="0"/>
              <a:t>?</a:t>
            </a:r>
            <a:endParaRPr lang="en-US" sz="2800" dirty="0"/>
          </a:p>
          <a:p>
            <a:r>
              <a:rPr lang="en-US" sz="2800" dirty="0"/>
              <a:t>How will you measure the impact of these activities</a:t>
            </a:r>
            <a:r>
              <a:rPr lang="en-US" sz="2800" dirty="0" smtClean="0"/>
              <a:t>?</a:t>
            </a:r>
            <a:endParaRPr lang="en-US" sz="2800" dirty="0"/>
          </a:p>
          <a:p>
            <a:r>
              <a:rPr lang="en-US" sz="2800" b="1" dirty="0">
                <a:solidFill>
                  <a:srgbClr val="40BAD2"/>
                </a:solidFill>
              </a:rPr>
              <a:t>How are the education and research activities integrated ? </a:t>
            </a:r>
            <a:r>
              <a:rPr lang="en-US" sz="2800" b="1" dirty="0" smtClean="0">
                <a:solidFill>
                  <a:srgbClr val="40BAD2"/>
                </a:solidFill>
              </a:rPr>
              <a:t>(separate labeled section)</a:t>
            </a:r>
            <a:endParaRPr lang="en-US" sz="2800" b="1" dirty="0">
              <a:solidFill>
                <a:srgbClr val="40BAD2"/>
              </a:solidFill>
            </a:endParaRPr>
          </a:p>
          <a:p>
            <a:r>
              <a:rPr lang="en-US" sz="2800" dirty="0"/>
              <a:t>Do you have any industrial collaborators</a:t>
            </a:r>
            <a:r>
              <a:rPr lang="en-US" sz="2800" dirty="0" smtClean="0"/>
              <a:t>?</a:t>
            </a:r>
            <a:r>
              <a:rPr lang="en-US" sz="2800" dirty="0"/>
              <a:t> </a:t>
            </a:r>
          </a:p>
          <a:p>
            <a:r>
              <a:rPr lang="en-US" sz="2800" dirty="0"/>
              <a:t>How do these education activities fit into your career teaching goals?</a:t>
            </a:r>
          </a:p>
          <a:p>
            <a:pPr marL="0" indent="0">
              <a:buNone/>
            </a:pPr>
            <a:endParaRPr lang="en-US" sz="1800" dirty="0"/>
          </a:p>
        </p:txBody>
      </p:sp>
    </p:spTree>
    <p:extLst>
      <p:ext uri="{BB962C8B-B14F-4D97-AF65-F5344CB8AC3E}">
        <p14:creationId xmlns:p14="http://schemas.microsoft.com/office/powerpoint/2010/main" val="1629681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12" y="2209800"/>
            <a:ext cx="2833902" cy="2438400"/>
          </a:xfrm>
        </p:spPr>
        <p:txBody>
          <a:bodyPr>
            <a:normAutofit/>
          </a:bodyPr>
          <a:lstStyle/>
          <a:p>
            <a:r>
              <a:rPr lang="en-US" sz="4800" dirty="0" smtClean="0"/>
              <a:t>Education Activities </a:t>
            </a:r>
            <a:br>
              <a:rPr lang="en-US" sz="4800" dirty="0" smtClean="0"/>
            </a:br>
            <a:r>
              <a:rPr lang="en-US" sz="4800" dirty="0" smtClean="0"/>
              <a:t>Examples</a:t>
            </a:r>
            <a:endParaRPr lang="en-US" sz="4800" dirty="0"/>
          </a:p>
        </p:txBody>
      </p:sp>
      <p:sp>
        <p:nvSpPr>
          <p:cNvPr id="3" name="Content Placeholder 2"/>
          <p:cNvSpPr>
            <a:spLocks noGrp="1"/>
          </p:cNvSpPr>
          <p:nvPr>
            <p:ph idx="1"/>
          </p:nvPr>
        </p:nvSpPr>
        <p:spPr/>
        <p:txBody>
          <a:bodyPr>
            <a:normAutofit lnSpcReduction="10000"/>
          </a:bodyPr>
          <a:lstStyle/>
          <a:p>
            <a:r>
              <a:rPr lang="en-US" dirty="0"/>
              <a:t>incorporating research activities into undergraduate courses</a:t>
            </a:r>
            <a:r>
              <a:rPr lang="en-US" dirty="0" smtClean="0"/>
              <a:t>;</a:t>
            </a:r>
          </a:p>
          <a:p>
            <a:r>
              <a:rPr lang="en-US" dirty="0" smtClean="0"/>
              <a:t> </a:t>
            </a:r>
            <a:r>
              <a:rPr lang="en-US" dirty="0"/>
              <a:t>teaching a graduate seminar on the topic of the research</a:t>
            </a:r>
            <a:r>
              <a:rPr lang="en-US" dirty="0" smtClean="0"/>
              <a:t>;</a:t>
            </a:r>
          </a:p>
          <a:p>
            <a:r>
              <a:rPr lang="en-US" dirty="0" smtClean="0"/>
              <a:t> </a:t>
            </a:r>
            <a:r>
              <a:rPr lang="en-US" dirty="0"/>
              <a:t>designing innovative courses or curricula; providing mentored international research experiences for U.S. students</a:t>
            </a:r>
            <a:r>
              <a:rPr lang="en-US" dirty="0" smtClean="0"/>
              <a:t>;</a:t>
            </a:r>
          </a:p>
          <a:p>
            <a:r>
              <a:rPr lang="en-US" dirty="0" smtClean="0"/>
              <a:t> </a:t>
            </a:r>
            <a:r>
              <a:rPr lang="en-US" dirty="0"/>
              <a:t>linking education activities to industrial, international, or cross-disciplinary work; </a:t>
            </a:r>
            <a:endParaRPr lang="en-US" dirty="0" smtClean="0"/>
          </a:p>
          <a:p>
            <a:r>
              <a:rPr lang="en-US" dirty="0" smtClean="0"/>
              <a:t>supporting </a:t>
            </a:r>
            <a:r>
              <a:rPr lang="en-US" dirty="0"/>
              <a:t>teacher preparation and enhancement; </a:t>
            </a:r>
            <a:endParaRPr lang="en-US" dirty="0" smtClean="0"/>
          </a:p>
          <a:p>
            <a:r>
              <a:rPr lang="en-US" dirty="0" smtClean="0"/>
              <a:t>conducting </a:t>
            </a:r>
            <a:r>
              <a:rPr lang="en-US" dirty="0"/>
              <a:t>outreach and mentoring activities to enhance scientific literacy or involve students from groups that have been traditionally underrepresented in science</a:t>
            </a:r>
            <a:r>
              <a:rPr lang="en-US" dirty="0" smtClean="0"/>
              <a:t>;</a:t>
            </a:r>
          </a:p>
          <a:p>
            <a:r>
              <a:rPr lang="en-US" dirty="0" smtClean="0"/>
              <a:t> </a:t>
            </a:r>
            <a:r>
              <a:rPr lang="en-US" dirty="0"/>
              <a:t>researching students' learning and conceptual development in the discipline; </a:t>
            </a:r>
            <a:endParaRPr lang="en-US" dirty="0" smtClean="0"/>
          </a:p>
          <a:p>
            <a:r>
              <a:rPr lang="en-US" dirty="0" smtClean="0"/>
              <a:t>implementing </a:t>
            </a:r>
            <a:r>
              <a:rPr lang="en-US" dirty="0"/>
              <a:t>innovative methods for evaluation and </a:t>
            </a:r>
            <a:r>
              <a:rPr lang="en-US" dirty="0" smtClean="0"/>
              <a:t>assessment;</a:t>
            </a:r>
          </a:p>
          <a:p>
            <a:r>
              <a:rPr lang="en-US" dirty="0" smtClean="0"/>
              <a:t> </a:t>
            </a:r>
            <a:r>
              <a:rPr lang="en-US" dirty="0"/>
              <a:t>or creating cyberinfrastructure that facilitates involvement of the broad citizenry in the scientific enterprise.</a:t>
            </a:r>
          </a:p>
        </p:txBody>
      </p:sp>
    </p:spTree>
    <p:extLst>
      <p:ext uri="{BB962C8B-B14F-4D97-AF65-F5344CB8AC3E}">
        <p14:creationId xmlns:p14="http://schemas.microsoft.com/office/powerpoint/2010/main" val="213966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14600"/>
            <a:ext cx="3390207" cy="2377440"/>
          </a:xfrm>
        </p:spPr>
        <p:txBody>
          <a:bodyPr anchor="ctr">
            <a:noAutofit/>
          </a:bodyPr>
          <a:lstStyle/>
          <a:p>
            <a:r>
              <a:rPr lang="en-US" sz="4800" dirty="0" smtClean="0"/>
              <a:t>Budget </a:t>
            </a:r>
            <a:br>
              <a:rPr lang="en-US" sz="4800" dirty="0" smtClean="0"/>
            </a:br>
            <a:r>
              <a:rPr lang="en-US" sz="3600" dirty="0" smtClean="0">
                <a:solidFill>
                  <a:schemeClr val="bg2"/>
                </a:solidFill>
              </a:rPr>
              <a:t>and </a:t>
            </a:r>
            <a:r>
              <a:rPr lang="en-US" sz="4800" dirty="0"/>
              <a:t/>
            </a:r>
            <a:br>
              <a:rPr lang="en-US" sz="4800" dirty="0"/>
            </a:br>
            <a:r>
              <a:rPr lang="en-US" sz="4800" dirty="0" smtClean="0"/>
              <a:t>Budget</a:t>
            </a:r>
            <a:r>
              <a:rPr lang="en-US" sz="4800" dirty="0"/>
              <a:t/>
            </a:r>
            <a:br>
              <a:rPr lang="en-US" sz="4800" dirty="0"/>
            </a:br>
            <a:r>
              <a:rPr lang="en-US" sz="4800" dirty="0" smtClean="0"/>
              <a:t>Justification</a:t>
            </a:r>
            <a:endParaRPr lang="en-US" sz="4800" dirty="0"/>
          </a:p>
        </p:txBody>
      </p:sp>
      <p:sp>
        <p:nvSpPr>
          <p:cNvPr id="4" name="Content Placeholder 3"/>
          <p:cNvSpPr>
            <a:spLocks noGrp="1"/>
          </p:cNvSpPr>
          <p:nvPr>
            <p:ph idx="1"/>
          </p:nvPr>
        </p:nvSpPr>
        <p:spPr/>
        <p:txBody>
          <a:bodyPr>
            <a:normAutofit/>
          </a:bodyPr>
          <a:lstStyle/>
          <a:p>
            <a:r>
              <a:rPr lang="en-US" sz="2400" dirty="0" smtClean="0"/>
              <a:t>Work with your Department/College Financial Management Staff!</a:t>
            </a:r>
          </a:p>
          <a:p>
            <a:r>
              <a:rPr lang="en-US" sz="2400" dirty="0" smtClean="0"/>
              <a:t>Minimum award is $400k ($500k for BIO, ENG, OPP)</a:t>
            </a:r>
          </a:p>
          <a:p>
            <a:r>
              <a:rPr lang="en-US" sz="2400" b="1" dirty="0" smtClean="0">
                <a:solidFill>
                  <a:srgbClr val="40BAD2"/>
                </a:solidFill>
              </a:rPr>
              <a:t>If an activity is in the proposal, it needs to be:</a:t>
            </a:r>
          </a:p>
          <a:p>
            <a:pPr lvl="1"/>
            <a:r>
              <a:rPr lang="en-US" sz="2400" b="1" dirty="0" smtClean="0">
                <a:solidFill>
                  <a:srgbClr val="40BAD2"/>
                </a:solidFill>
              </a:rPr>
              <a:t>In the budget</a:t>
            </a:r>
          </a:p>
          <a:p>
            <a:pPr marL="365760" lvl="1" indent="0">
              <a:buNone/>
            </a:pPr>
            <a:r>
              <a:rPr lang="en-US" sz="2400" b="1" dirty="0" smtClean="0">
                <a:solidFill>
                  <a:srgbClr val="40BAD2"/>
                </a:solidFill>
              </a:rPr>
              <a:t>OR</a:t>
            </a:r>
          </a:p>
          <a:p>
            <a:pPr lvl="1"/>
            <a:r>
              <a:rPr lang="en-US" sz="2400" b="1" dirty="0" smtClean="0">
                <a:solidFill>
                  <a:srgbClr val="40BAD2"/>
                </a:solidFill>
              </a:rPr>
              <a:t>Explained why it’s not in the budget</a:t>
            </a:r>
          </a:p>
          <a:p>
            <a:r>
              <a:rPr lang="en-US" sz="2400" dirty="0" smtClean="0"/>
              <a:t>Ask for EXACTLY what you need</a:t>
            </a:r>
          </a:p>
          <a:p>
            <a:pPr lvl="1"/>
            <a:r>
              <a:rPr lang="en-US" sz="2400" dirty="0" smtClean="0"/>
              <a:t>Low-balling leads reviewers to question if you’ll have the resources to be successful</a:t>
            </a:r>
          </a:p>
          <a:p>
            <a:pPr lvl="1"/>
            <a:r>
              <a:rPr lang="en-US" sz="2400" dirty="0" smtClean="0"/>
              <a:t>Padding with unnecessary expenses is frowned upon</a:t>
            </a:r>
          </a:p>
        </p:txBody>
      </p:sp>
    </p:spTree>
    <p:extLst>
      <p:ext uri="{BB962C8B-B14F-4D97-AF65-F5344CB8AC3E}">
        <p14:creationId xmlns:p14="http://schemas.microsoft.com/office/powerpoint/2010/main" val="477584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ppt/theme/theme2.xml><?xml version="1.0" encoding="utf-8"?>
<a:theme xmlns:a="http://schemas.openxmlformats.org/drawingml/2006/main" name="Office Theme">
  <a:themeElements>
    <a:clrScheme name="Woodgrain_16x9">
      <a:dk1>
        <a:sysClr val="windowText" lastClr="000000"/>
      </a:dk1>
      <a:lt1>
        <a:sysClr val="window" lastClr="FFFFFF"/>
      </a:lt1>
      <a:dk2>
        <a:srgbClr val="90B365"/>
      </a:dk2>
      <a:lt2>
        <a:srgbClr val="EEECE1"/>
      </a:lt2>
      <a:accent1>
        <a:srgbClr val="4283D2"/>
      </a:accent1>
      <a:accent2>
        <a:srgbClr val="6E9D35"/>
      </a:accent2>
      <a:accent3>
        <a:srgbClr val="DE6742"/>
      </a:accent3>
      <a:accent4>
        <a:srgbClr val="8F73DF"/>
      </a:accent4>
      <a:accent5>
        <a:srgbClr val="CB991B"/>
      </a:accent5>
      <a:accent6>
        <a:srgbClr val="7F7F7F"/>
      </a:accent6>
      <a:hlink>
        <a:srgbClr val="90B365"/>
      </a:hlink>
      <a:folHlink>
        <a:srgbClr val="7F7F7F"/>
      </a:folHlink>
    </a:clrScheme>
    <a:fontScheme name="Century">
      <a:majorFont>
        <a:latin typeface="Century"/>
        <a:ea typeface=""/>
        <a:cs typeface=""/>
      </a:majorFont>
      <a:minorFont>
        <a:latin typeface="Century"/>
        <a:ea typeface=""/>
        <a:cs typeface=""/>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Woodgrain_16x9">
      <a:dk1>
        <a:sysClr val="windowText" lastClr="000000"/>
      </a:dk1>
      <a:lt1>
        <a:sysClr val="window" lastClr="FFFFFF"/>
      </a:lt1>
      <a:dk2>
        <a:srgbClr val="90B365"/>
      </a:dk2>
      <a:lt2>
        <a:srgbClr val="EEECE1"/>
      </a:lt2>
      <a:accent1>
        <a:srgbClr val="4283D2"/>
      </a:accent1>
      <a:accent2>
        <a:srgbClr val="6E9D35"/>
      </a:accent2>
      <a:accent3>
        <a:srgbClr val="DE6742"/>
      </a:accent3>
      <a:accent4>
        <a:srgbClr val="8F73DF"/>
      </a:accent4>
      <a:accent5>
        <a:srgbClr val="CB991B"/>
      </a:accent5>
      <a:accent6>
        <a:srgbClr val="7F7F7F"/>
      </a:accent6>
      <a:hlink>
        <a:srgbClr val="90B365"/>
      </a:hlink>
      <a:folHlink>
        <a:srgbClr val="7F7F7F"/>
      </a:folHlink>
    </a:clrScheme>
    <a:fontScheme name="Century">
      <a:majorFont>
        <a:latin typeface="Century"/>
        <a:ea typeface=""/>
        <a:cs typeface=""/>
      </a:majorFont>
      <a:minorFont>
        <a:latin typeface="Century"/>
        <a:ea typeface=""/>
        <a:cs typeface=""/>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1360511</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2011-12-12T13:37:00+00:00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TP102801114</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706531</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REDMOND\v-soujap</DisplayName>
        <AccountId>1954</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20563B-C646-42AF-9D0D-76DF086793C3}">
  <ds:schemaRefs>
    <ds:schemaRef ds:uri="http://schemas.microsoft.com/sharepoint/v3/contenttype/forms"/>
  </ds:schemaRefs>
</ds:datastoreItem>
</file>

<file path=customXml/itemProps2.xml><?xml version="1.0" encoding="utf-8"?>
<ds:datastoreItem xmlns:ds="http://schemas.openxmlformats.org/officeDocument/2006/customXml" ds:itemID="{C335E791-7449-4708-8DE9-182EC4D8A134}">
  <ds:schemaRefs>
    <ds:schemaRef ds:uri="http://purl.org/dc/elements/1.1/"/>
    <ds:schemaRef ds:uri="http://purl.org/dc/dcmitype/"/>
    <ds:schemaRef ds:uri="4873beb7-5857-4685-be1f-d57550cc96cc"/>
    <ds:schemaRef ds:uri="http://schemas.openxmlformats.org/package/2006/metadata/core-properties"/>
    <ds:schemaRef ds:uri="http://schemas.microsoft.com/office/2006/metadata/properties"/>
    <ds:schemaRef ds:uri="http://schemas.microsoft.com/office/infopath/2007/PartnerControls"/>
    <ds:schemaRef ds:uri="http://schemas.microsoft.com/office/2006/documentManagement/types"/>
    <ds:schemaRef ds:uri="http://purl.org/dc/terms/"/>
    <ds:schemaRef ds:uri="http://www.w3.org/XML/1998/namespace"/>
  </ds:schemaRefs>
</ds:datastoreItem>
</file>

<file path=customXml/itemProps3.xml><?xml version="1.0" encoding="utf-8"?>
<ds:datastoreItem xmlns:ds="http://schemas.openxmlformats.org/officeDocument/2006/customXml" ds:itemID="{6EB9514F-6A45-47F4-BC6D-A865E29717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TM03457475[[fn=Frame]]</Template>
  <TotalTime>7340</TotalTime>
  <Words>1127</Words>
  <Application>Microsoft Macintosh PowerPoint</Application>
  <PresentationFormat>Custom</PresentationFormat>
  <Paragraphs>125</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Frame</vt:lpstr>
      <vt:lpstr>NSF CAREER Proposal Overview</vt:lpstr>
      <vt:lpstr>Proposal Structure</vt:lpstr>
      <vt:lpstr>Project Summary</vt:lpstr>
      <vt:lpstr>Project Description </vt:lpstr>
      <vt:lpstr>Introduction</vt:lpstr>
      <vt:lpstr>Research Plan</vt:lpstr>
      <vt:lpstr>Education Plan  and  Broader Impacts</vt:lpstr>
      <vt:lpstr>Education Activities  Examples</vt:lpstr>
      <vt:lpstr>Budget  and  Budget Justification</vt:lpstr>
      <vt:lpstr>Current &amp; Pending Support and Facilities Statement</vt:lpstr>
      <vt:lpstr>Department Letter and Letters of Collaboration</vt:lpstr>
      <vt:lpstr>Data Management Plan and Post-Doc  Mentoring Plan</vt:lpstr>
      <vt:lpstr>Other Documents</vt:lpstr>
      <vt:lpstr>Proposal Transmittal Form</vt:lpstr>
      <vt:lpstr>Questions?</vt:lpstr>
    </vt:vector>
  </TitlesOfParts>
  <Company>Florida State University (RSCH)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NSF CAREER Proposal Elements</dc:title>
  <dc:creator>Mike Mitchell</dc:creator>
  <cp:lastModifiedBy>Evangeline Ciupek</cp:lastModifiedBy>
  <cp:revision>33</cp:revision>
  <cp:lastPrinted>2017-02-20T14:27:29Z</cp:lastPrinted>
  <dcterms:created xsi:type="dcterms:W3CDTF">2017-02-17T16:05:33Z</dcterms:created>
  <dcterms:modified xsi:type="dcterms:W3CDTF">2020-03-27T16:54:03Z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