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1"/>
  </p:notesMasterIdLst>
  <p:sldIdLst>
    <p:sldId id="256" r:id="rId5"/>
    <p:sldId id="257" r:id="rId6"/>
    <p:sldId id="259" r:id="rId7"/>
    <p:sldId id="260" r:id="rId8"/>
    <p:sldId id="261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ADBBC"/>
    <a:srgbClr val="E5D2AD"/>
    <a:srgbClr val="E4C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82" autoAdjust="0"/>
  </p:normalViewPr>
  <p:slideViewPr>
    <p:cSldViewPr>
      <p:cViewPr varScale="1">
        <p:scale>
          <a:sx n="88" d="100"/>
          <a:sy n="88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40C7A-7293-425F-92DA-F7942D3668DB}" type="datetimeFigureOut">
              <a:rPr lang="en-US" smtClean="0"/>
              <a:t>3/27/20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8F6A9-3784-4356-8891-4AA5F6E41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7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58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Funds the academic </a:t>
            </a:r>
            <a:r>
              <a:rPr lang="en-US" b="1" dirty="0" smtClean="0"/>
              <a:t>career development </a:t>
            </a:r>
            <a:r>
              <a:rPr lang="en-US" dirty="0" smtClean="0"/>
              <a:t>of new faculty (it is not purely a research award)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33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Proposals that are not reviewed (withdrawn</a:t>
            </a:r>
            <a:r>
              <a:rPr lang="en-US" baseline="0" dirty="0" smtClean="0"/>
              <a:t> before the review or are returned without review) do not count toward the three-competition limit.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1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F45BE3-C9BA-497B-9A35-C569DA7881CD}" type="datetimeFigureOut">
              <a:rPr lang="en-US" smtClean="0"/>
              <a:t>3/27/20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21" y="1132844"/>
            <a:ext cx="1861865" cy="18726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86" y="947448"/>
            <a:ext cx="4648200" cy="190500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CAREER Workshop</a:t>
            </a:r>
            <a:b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March 10, 2020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AutoShape 2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2774" y="3657600"/>
            <a:ext cx="7997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Overview of the </a:t>
            </a:r>
          </a:p>
          <a:p>
            <a:pPr algn="ctr"/>
            <a:r>
              <a:rPr lang="en-US" sz="4400" dirty="0" smtClean="0">
                <a:latin typeface="+mj-lt"/>
              </a:rPr>
              <a:t>CAREER Program</a:t>
            </a:r>
            <a:endParaRPr lang="en-US" sz="4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835" y="5410200"/>
            <a:ext cx="78414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Beth Hodges</a:t>
            </a:r>
          </a:p>
          <a:p>
            <a:pPr algn="ctr"/>
            <a:r>
              <a:rPr lang="en-US" sz="2400" dirty="0" smtClean="0"/>
              <a:t>Director, Office of Research Development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08514" y="2852448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FLORIDA STATE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UNIVERSITY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1227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CAREER’s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NSF’s most prestigious award for junior </a:t>
            </a:r>
            <a:r>
              <a:rPr lang="en-US" dirty="0" smtClean="0"/>
              <a:t>faculty CAREER </a:t>
            </a:r>
            <a:r>
              <a:rPr lang="en-US" dirty="0"/>
              <a:t>Awards provide recipients the opportunity to enhance their </a:t>
            </a:r>
            <a:r>
              <a:rPr lang="en-US" b="1" dirty="0"/>
              <a:t>professional career development</a:t>
            </a:r>
            <a:r>
              <a:rPr lang="en-US" dirty="0"/>
              <a:t>, better </a:t>
            </a:r>
            <a:r>
              <a:rPr lang="en-US" b="1" u="sng" dirty="0"/>
              <a:t>integrate their research and education </a:t>
            </a:r>
            <a:r>
              <a:rPr lang="en-US" dirty="0"/>
              <a:t>responsibilities and </a:t>
            </a:r>
            <a:r>
              <a:rPr lang="en-US" b="1" dirty="0"/>
              <a:t>build academic leadership </a:t>
            </a:r>
            <a:r>
              <a:rPr lang="en-US" dirty="0"/>
              <a:t>abilities.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Foundation wide, it is based </a:t>
            </a:r>
            <a:r>
              <a:rPr lang="en-US" dirty="0"/>
              <a:t>on a </a:t>
            </a:r>
            <a:r>
              <a:rPr lang="en-US" b="1" dirty="0"/>
              <a:t>development plan</a:t>
            </a:r>
            <a:r>
              <a:rPr lang="en-US" dirty="0"/>
              <a:t>, “a well-argued and specific proposal for activities that will, over a 5-year period, build a firm foundation for a </a:t>
            </a:r>
            <a:r>
              <a:rPr lang="en-US" dirty="0">
                <a:solidFill>
                  <a:srgbClr val="FF0000"/>
                </a:solidFill>
              </a:rPr>
              <a:t>lifetime </a:t>
            </a:r>
            <a:r>
              <a:rPr lang="en-US" dirty="0"/>
              <a:t>of contributions to research and </a:t>
            </a:r>
            <a:r>
              <a:rPr lang="en-US" dirty="0" smtClean="0"/>
              <a:t>education”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Duration</a:t>
            </a:r>
            <a:r>
              <a:rPr lang="en-US" dirty="0"/>
              <a:t>: 5 years</a:t>
            </a:r>
            <a:r>
              <a:rPr lang="en-US" dirty="0" smtClean="0"/>
              <a:t>*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165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 I Eligible?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Eligible </a:t>
            </a:r>
            <a:r>
              <a:rPr lang="en-US" dirty="0"/>
              <a:t>CAREER Award Principal Investigators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smtClean="0"/>
              <a:t>Hold </a:t>
            </a:r>
            <a:r>
              <a:rPr lang="en-US" sz="2400" dirty="0"/>
              <a:t>a doctoral </a:t>
            </a:r>
            <a:r>
              <a:rPr lang="en-US" sz="2400" dirty="0" smtClean="0"/>
              <a:t>degree in, and be doing research in, a field supported by NSF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Hold at least a 50% tenure-track (or tenure-track-equivalent) position as an assistant professor (or equivalent title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Will be </a:t>
            </a:r>
            <a:r>
              <a:rPr lang="en-US" sz="2400" b="1" dirty="0" smtClean="0">
                <a:solidFill>
                  <a:srgbClr val="FF0000"/>
                </a:solidFill>
              </a:rPr>
              <a:t>untenured</a:t>
            </a:r>
            <a:r>
              <a:rPr lang="en-US" sz="2400" dirty="0" smtClean="0">
                <a:solidFill>
                  <a:srgbClr val="FF0000"/>
                </a:solidFill>
              </a:rPr>
              <a:t> at time of submission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Have </a:t>
            </a:r>
            <a:r>
              <a:rPr lang="en-US" sz="2400" dirty="0"/>
              <a:t>not received a previous CAREER award</a:t>
            </a:r>
          </a:p>
          <a:p>
            <a:pPr lvl="1"/>
            <a:r>
              <a:rPr lang="en-US" sz="2400" dirty="0"/>
              <a:t>Have not submitted to CAREER more than </a:t>
            </a:r>
            <a:r>
              <a:rPr lang="en-US" sz="2400" b="1" dirty="0"/>
              <a:t>twice</a:t>
            </a:r>
            <a:r>
              <a:rPr lang="en-US" sz="2400" dirty="0"/>
              <a:t> previously</a:t>
            </a:r>
            <a:r>
              <a:rPr lang="en-US" sz="2400" dirty="0" smtClean="0"/>
              <a:t>.</a:t>
            </a:r>
          </a:p>
          <a:p>
            <a:pPr marL="274320" lvl="1" indent="0">
              <a:buNone/>
            </a:pPr>
            <a:r>
              <a:rPr lang="en-US" sz="2400" dirty="0" smtClean="0"/>
              <a:t>_________________________</a:t>
            </a:r>
          </a:p>
          <a:p>
            <a:pPr lvl="1"/>
            <a:r>
              <a:rPr lang="en-US" sz="2400" dirty="0" smtClean="0"/>
              <a:t>Not for Associate Professors</a:t>
            </a:r>
          </a:p>
          <a:p>
            <a:pPr lvl="1"/>
            <a:r>
              <a:rPr lang="en-US" sz="2400" dirty="0" smtClean="0"/>
              <a:t>No Citizenship Requirement (except PECASE)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654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Limits:  Proposals &amp;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/>
              <a:t>Proposal Limits: </a:t>
            </a:r>
            <a:r>
              <a:rPr lang="en-US" sz="2200" dirty="0" smtClean="0"/>
              <a:t>One submission annually; no more than three submissions total.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200" b="1" dirty="0"/>
              <a:t>Budget Limits: </a:t>
            </a:r>
            <a:r>
              <a:rPr lang="en-US" sz="2200" dirty="0"/>
              <a:t>The CAREER award, including indirect costs, is expected to total a minimum of </a:t>
            </a:r>
            <a:r>
              <a:rPr lang="en-US" sz="2200" b="1" dirty="0"/>
              <a:t>$400,000 for the 5-year duration</a:t>
            </a:r>
            <a:r>
              <a:rPr lang="en-US" sz="2200" dirty="0"/>
              <a:t>, with the following exceptions: </a:t>
            </a:r>
            <a:endParaRPr lang="en-US" sz="2200" dirty="0" smtClean="0"/>
          </a:p>
          <a:p>
            <a:pPr marL="274320" lvl="1" indent="0">
              <a:buNone/>
            </a:pPr>
            <a:r>
              <a:rPr lang="en-US" sz="2200" dirty="0" smtClean="0"/>
              <a:t>Awards </a:t>
            </a:r>
            <a:r>
              <a:rPr lang="en-US" sz="2200" dirty="0"/>
              <a:t>for proposals to the Directorate for Biological Sciences (BIO), </a:t>
            </a:r>
            <a:r>
              <a:rPr lang="en-US" sz="2200" dirty="0" smtClean="0"/>
              <a:t>or the </a:t>
            </a:r>
            <a:r>
              <a:rPr lang="en-US" sz="2200" dirty="0"/>
              <a:t>Directorate for Engineering (</a:t>
            </a:r>
            <a:r>
              <a:rPr lang="en-US" sz="2200" dirty="0" smtClean="0"/>
              <a:t>ENG) are </a:t>
            </a:r>
            <a:r>
              <a:rPr lang="en-US" sz="2200" dirty="0"/>
              <a:t>expected to total a </a:t>
            </a:r>
            <a:r>
              <a:rPr lang="en-US" sz="2200" b="1" dirty="0"/>
              <a:t>minimum of $500,000 for the 5-year duration</a:t>
            </a:r>
            <a:r>
              <a:rPr lang="en-US" sz="2200" dirty="0"/>
              <a:t>. </a:t>
            </a:r>
            <a:endParaRPr lang="en-US" sz="2200" dirty="0" smtClean="0"/>
          </a:p>
          <a:p>
            <a:pPr marL="274320" lvl="1" indent="0">
              <a:buNone/>
            </a:pPr>
            <a:endParaRPr lang="en-US" sz="2200" i="1" dirty="0" smtClean="0"/>
          </a:p>
          <a:p>
            <a:pPr marL="274320" lvl="1" indent="0">
              <a:buNone/>
            </a:pPr>
            <a:r>
              <a:rPr lang="en-US" sz="2200" i="1" dirty="0" smtClean="0"/>
              <a:t>Minimum </a:t>
            </a:r>
            <a:r>
              <a:rPr lang="en-US" sz="2200" i="1" dirty="0"/>
              <a:t>figures also represent the general maximums you can expect. You will want to discuss these budget limits with your program officer.</a:t>
            </a:r>
          </a:p>
        </p:txBody>
      </p:sp>
    </p:spTree>
    <p:extLst>
      <p:ext uri="{BB962C8B-B14F-4D97-AF65-F5344CB8AC3E}">
        <p14:creationId xmlns:p14="http://schemas.microsoft.com/office/powerpoint/2010/main" val="392139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Awards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507535"/>
              </p:ext>
            </p:extLst>
          </p:nvPr>
        </p:nvGraphicFramePr>
        <p:xfrm>
          <a:off x="381001" y="1524000"/>
          <a:ext cx="8305799" cy="4724391"/>
        </p:xfrm>
        <a:graphic>
          <a:graphicData uri="http://schemas.openxmlformats.org/drawingml/2006/table">
            <a:tbl>
              <a:tblPr/>
              <a:tblGrid>
                <a:gridCol w="1610238">
                  <a:extLst>
                    <a:ext uri="{9D8B030D-6E8A-4147-A177-3AD203B41FA5}">
                      <a16:colId xmlns:a16="http://schemas.microsoft.com/office/drawing/2014/main" xmlns="" val="3898733249"/>
                    </a:ext>
                  </a:extLst>
                </a:gridCol>
                <a:gridCol w="1063170">
                  <a:extLst>
                    <a:ext uri="{9D8B030D-6E8A-4147-A177-3AD203B41FA5}">
                      <a16:colId xmlns:a16="http://schemas.microsoft.com/office/drawing/2014/main" xmlns="" val="1097361346"/>
                    </a:ext>
                  </a:extLst>
                </a:gridCol>
                <a:gridCol w="715661">
                  <a:extLst>
                    <a:ext uri="{9D8B030D-6E8A-4147-A177-3AD203B41FA5}">
                      <a16:colId xmlns:a16="http://schemas.microsoft.com/office/drawing/2014/main" xmlns="" val="1187941200"/>
                    </a:ext>
                  </a:extLst>
                </a:gridCol>
                <a:gridCol w="3375306">
                  <a:extLst>
                    <a:ext uri="{9D8B030D-6E8A-4147-A177-3AD203B41FA5}">
                      <a16:colId xmlns:a16="http://schemas.microsoft.com/office/drawing/2014/main" xmlns="" val="2517773998"/>
                    </a:ext>
                  </a:extLst>
                </a:gridCol>
                <a:gridCol w="756949">
                  <a:extLst>
                    <a:ext uri="{9D8B030D-6E8A-4147-A177-3AD203B41FA5}">
                      <a16:colId xmlns:a16="http://schemas.microsoft.com/office/drawing/2014/main" xmlns="" val="758307527"/>
                    </a:ext>
                  </a:extLst>
                </a:gridCol>
                <a:gridCol w="784475">
                  <a:extLst>
                    <a:ext uri="{9D8B030D-6E8A-4147-A177-3AD203B41FA5}">
                      <a16:colId xmlns:a16="http://schemas.microsoft.com/office/drawing/2014/main" xmlns="" val="2808866240"/>
                    </a:ext>
                  </a:extLst>
                </a:gridCol>
              </a:tblGrid>
              <a:tr h="61780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Principal Investigator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NSF Org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Directorate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Program(s)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StartDate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AwardedAmountToDate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5244764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Emily DuVal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BIO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Animal Behavior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08/01/2015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$730,000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5515672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Jonathan Clark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CMMI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DYNAMICAL SYSTEMS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10/01/2014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$402,804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7407754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Sonia Haiduc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CCF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Software &amp; Hardware Foundation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04/01/2019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$92,772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3386636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Justin Kennemur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DMR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POLYMERS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06/01/2018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$216,923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7890022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Christopher Holmes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AGS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GEO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Atmospheric Chemistry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04/01/2019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$109,758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7505868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Lama Jaber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DRL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EHR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DISCOVERY RESEARCH K-12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07/01/2019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$147,063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9064836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Daniel Hallinan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DMR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POLYMERS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03/01/2018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$340,284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82546619"/>
                  </a:ext>
                </a:extLst>
              </a:tr>
              <a:tr h="399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Christian Bleiholder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Molecular Biophysics, Chemical Measurement &amp; Imaging, Chemistry of Life Processes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04/01/2017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$564,592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0098670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Hadi Mohammadigoushki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CBET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PMP-Particul&amp;MultiphaseProcess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05/01/2020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$397,875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42508257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Yan-Yan Hu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DMR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CERAMICS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04/01/2019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$201,232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55100990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Chen Huang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Chem Thry, Mdls &amp; Cmptnl Mthds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04/15/2018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$454,740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235014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Kourosh Shoele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CBET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FD-Fluid Dynamics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01/01/2020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$381,073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2975837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Albert DePrince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Chem Thry, Mdls &amp; Cmptnl Mthds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05/01/2016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$473,445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996528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Christianne Beekman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DMR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CONDENSED MATTER PHYSICS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02/15/2019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$207,523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3174722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Zhi Wang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Secure &amp;Trustworthy Cyberspace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09/01/2015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$499,672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9217595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Mainak Mookherjee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GEO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PETROLOGY AND GEOCHEMISTRY, GEOPHYSICS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04/15/2018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$294,308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2798632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Yan Li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CBET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Cellular &amp; Biochem Engineering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04/01/2017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$501,345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9534238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Kenneth Hanson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DMR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MPS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ELECTRONIC/PHOTONIC MATERIALS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06/01/2018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$212,508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8296681"/>
                  </a:ext>
                </a:extLst>
              </a:tr>
              <a:tr h="2059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9817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30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Deadline for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 algn="ctr">
              <a:buNone/>
            </a:pPr>
            <a:r>
              <a:rPr lang="en-US" sz="5200" b="1" dirty="0" smtClean="0">
                <a:solidFill>
                  <a:schemeClr val="accent1"/>
                </a:solidFill>
              </a:rPr>
              <a:t>July 27, 2020</a:t>
            </a:r>
          </a:p>
          <a:p>
            <a:pPr marL="0" lvl="1" indent="0" algn="ctr">
              <a:buNone/>
            </a:pPr>
            <a:endParaRPr lang="en-US" sz="4800" b="1" dirty="0" smtClean="0">
              <a:solidFill>
                <a:schemeClr val="accent1"/>
              </a:solidFill>
            </a:endParaRPr>
          </a:p>
          <a:p>
            <a:pPr marL="0" lvl="1" indent="0" algn="ctr">
              <a:buNone/>
            </a:pPr>
            <a:r>
              <a:rPr lang="en-US" sz="3200" dirty="0" smtClean="0"/>
              <a:t>Important to Note:  </a:t>
            </a:r>
          </a:p>
          <a:p>
            <a:pPr marL="742950" lvl="1" indent="-742950">
              <a:buFont typeface="+mj-lt"/>
              <a:buAutoNum type="arabicPeriod"/>
            </a:pPr>
            <a:r>
              <a:rPr lang="en-US" sz="3200" dirty="0" smtClean="0"/>
              <a:t>All proposals to all directorates are due the same day this year.</a:t>
            </a:r>
          </a:p>
          <a:p>
            <a:pPr marL="742950" lvl="1" indent="-742950">
              <a:buFont typeface="+mj-lt"/>
              <a:buAutoNum type="arabicPeriod"/>
            </a:pPr>
            <a:r>
              <a:rPr lang="en-US" sz="3200" dirty="0" smtClean="0"/>
              <a:t>Proposals will be entered through the new RAMP portal.</a:t>
            </a:r>
          </a:p>
          <a:p>
            <a:pPr marL="742950" lvl="1" indent="-742950">
              <a:buFont typeface="+mj-lt"/>
              <a:buAutoNum type="arabicPeriod"/>
            </a:pPr>
            <a:r>
              <a:rPr lang="en-US" sz="3200" dirty="0" smtClean="0"/>
              <a:t>SRA requires your proposal 3 business days prior to the agency deadline.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6768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rgbClr val="ECEDD1"/>
      </a:lt1>
      <a:dk2>
        <a:srgbClr val="564B3C"/>
      </a:dk2>
      <a:lt2>
        <a:srgbClr val="ECEDD1"/>
      </a:lt2>
      <a:accent1>
        <a:srgbClr val="6C261A"/>
      </a:accent1>
      <a:accent2>
        <a:srgbClr val="6C261A"/>
      </a:accent2>
      <a:accent3>
        <a:srgbClr val="511C1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6C8EEC971E0C459916D9CF5677ED8F" ma:contentTypeVersion="13" ma:contentTypeDescription="Create a new document." ma:contentTypeScope="" ma:versionID="1321a4d09048db0580f173c8833c1aee">
  <xsd:schema xmlns:xsd="http://www.w3.org/2001/XMLSchema" xmlns:xs="http://www.w3.org/2001/XMLSchema" xmlns:p="http://schemas.microsoft.com/office/2006/metadata/properties" xmlns:ns3="a4192336-aa0c-4751-a04c-596e5e0ffe6d" xmlns:ns4="402ec181-3b85-4b84-8ab6-b33e6ef5cc31" targetNamespace="http://schemas.microsoft.com/office/2006/metadata/properties" ma:root="true" ma:fieldsID="787ead86d235d8f184fbcc4b91e23d99" ns3:_="" ns4:_="">
    <xsd:import namespace="a4192336-aa0c-4751-a04c-596e5e0ffe6d"/>
    <xsd:import namespace="402ec181-3b85-4b84-8ab6-b33e6ef5cc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92336-aa0c-4751-a04c-596e5e0ffe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ec181-3b85-4b84-8ab6-b33e6ef5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F64941-76D0-4D00-8704-9564C2290D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92336-aa0c-4751-a04c-596e5e0ffe6d"/>
    <ds:schemaRef ds:uri="402ec181-3b85-4b84-8ab6-b33e6ef5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6F62DE-E4D0-499F-B5E6-13E7264579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21F77A-0643-4468-B64E-FA03E7FFE1C6}">
  <ds:schemaRefs>
    <ds:schemaRef ds:uri="a4192336-aa0c-4751-a04c-596e5e0ffe6d"/>
    <ds:schemaRef ds:uri="402ec181-3b85-4b84-8ab6-b33e6ef5cc3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1416</TotalTime>
  <Words>688</Words>
  <Application>Microsoft Macintosh PowerPoint</Application>
  <PresentationFormat>On-screen Show (4:3)</PresentationFormat>
  <Paragraphs>156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CAREER Workshop March 10, 2020</vt:lpstr>
      <vt:lpstr>What is CAREER’s Purpose</vt:lpstr>
      <vt:lpstr>Am I Eligible?</vt:lpstr>
      <vt:lpstr>Award Limits:  Proposals &amp; Budgets</vt:lpstr>
      <vt:lpstr>Current Awards</vt:lpstr>
      <vt:lpstr>Proposal Deadline for 2020</vt:lpstr>
    </vt:vector>
  </TitlesOfParts>
  <Company>FSU Office of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Proposal Development</dc:title>
  <dc:creator>Hodges, Beth</dc:creator>
  <cp:lastModifiedBy>Evangeline Ciupek</cp:lastModifiedBy>
  <cp:revision>102</cp:revision>
  <dcterms:created xsi:type="dcterms:W3CDTF">2013-09-16T18:53:28Z</dcterms:created>
  <dcterms:modified xsi:type="dcterms:W3CDTF">2020-03-27T17:14:35Z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0x0101007A6C8EEC971E0C459916D9CF5677ED8F</vt:lpwstr>
  </property>
</Properties>
</file>