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27"/>
  </p:notesMasterIdLst>
  <p:sldIdLst>
    <p:sldId id="257" r:id="rId5"/>
    <p:sldId id="261" r:id="rId6"/>
    <p:sldId id="265" r:id="rId7"/>
    <p:sldId id="266" r:id="rId8"/>
    <p:sldId id="274" r:id="rId9"/>
    <p:sldId id="267" r:id="rId10"/>
    <p:sldId id="269" r:id="rId11"/>
    <p:sldId id="275" r:id="rId12"/>
    <p:sldId id="276" r:id="rId13"/>
    <p:sldId id="270" r:id="rId14"/>
    <p:sldId id="277" r:id="rId15"/>
    <p:sldId id="272" r:id="rId16"/>
    <p:sldId id="278" r:id="rId17"/>
    <p:sldId id="273" r:id="rId18"/>
    <p:sldId id="284" r:id="rId19"/>
    <p:sldId id="263" r:id="rId20"/>
    <p:sldId id="279" r:id="rId21"/>
    <p:sldId id="282" r:id="rId22"/>
    <p:sldId id="281" r:id="rId23"/>
    <p:sldId id="288" r:id="rId24"/>
    <p:sldId id="289" r:id="rId25"/>
    <p:sldId id="29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FDB6F7-5847-4816-B3FA-DDB4EE0A4DF6}" v="1" dt="2020-12-11T16:24:29.3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897" autoAdjust="0"/>
  </p:normalViewPr>
  <p:slideViewPr>
    <p:cSldViewPr snapToGrid="0">
      <p:cViewPr varScale="1">
        <p:scale>
          <a:sx n="53" d="100"/>
          <a:sy n="53" d="100"/>
        </p:scale>
        <p:origin x="388" y="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0FC4FFE-8987-4A26-B7F4-8A516F18ADAE}">
      <dgm:prSet/>
      <dgm:spPr/>
      <dgm:t>
        <a:bodyPr/>
        <a:lstStyle/>
        <a:p>
          <a:pPr>
            <a:lnSpc>
              <a:spcPct val="100000"/>
            </a:lnSpc>
            <a:defRPr cap="all"/>
          </a:pPr>
          <a:r>
            <a:rPr lang="en-US"/>
            <a:t>The US department of energy Early career program</a:t>
          </a:r>
          <a:endParaRPr lang="en-US" dirty="0"/>
        </a:p>
      </dgm:t>
    </dgm:pt>
    <dgm:pt modelId="{CAD7EF86-FB23-41F6-BF42-040B36DEFDB1}" type="parTrans" cxnId="{C7AD8469-3C68-4AF9-AB82-79B0043AA120}">
      <dgm:prSet/>
      <dgm:spPr/>
      <dgm:t>
        <a:bodyPr/>
        <a:lstStyle/>
        <a:p>
          <a:endParaRPr lang="en-US"/>
        </a:p>
      </dgm:t>
    </dgm:pt>
    <dgm:pt modelId="{5B62599A-5C9B-48E7-896E-EA782AC60C8B}" type="sibTrans" cxnId="{C7AD8469-3C68-4AF9-AB82-79B0043AA120}">
      <dgm:prSet/>
      <dgm:spPr/>
      <dgm:t>
        <a:bodyPr/>
        <a:lstStyle/>
        <a:p>
          <a:endParaRPr lang="en-US"/>
        </a:p>
      </dgm:t>
    </dgm:pt>
    <dgm:pt modelId="{49225C73-1633-42F1-AB3B-7CB183E5F8B8}">
      <dgm:prSet/>
      <dgm:spPr/>
      <dgm:t>
        <a:bodyPr/>
        <a:lstStyle/>
        <a:p>
          <a:pPr>
            <a:lnSpc>
              <a:spcPct val="100000"/>
            </a:lnSpc>
            <a:defRPr cap="all"/>
          </a:pPr>
          <a:r>
            <a:rPr lang="en-US"/>
            <a:t>The nasa early career faculty program</a:t>
          </a:r>
          <a:endParaRPr lang="en-US" dirty="0"/>
        </a:p>
      </dgm:t>
    </dgm:pt>
    <dgm:pt modelId="{1A0E2090-1D4F-438A-8766-B6030CE01ADD}" type="parTrans" cxnId="{A9154303-8225-4248-91DC-1B0156A35F07}">
      <dgm:prSet/>
      <dgm:spPr/>
      <dgm:t>
        <a:bodyPr/>
        <a:lstStyle/>
        <a:p>
          <a:endParaRPr lang="en-US"/>
        </a:p>
      </dgm:t>
    </dgm:pt>
    <dgm:pt modelId="{9646853A-8964-4519-A5B1-0B7D18B2983D}" type="sibTrans" cxnId="{A9154303-8225-4248-91DC-1B0156A35F07}">
      <dgm:prSet/>
      <dgm:spPr/>
      <dgm:t>
        <a:bodyPr/>
        <a:lstStyle/>
        <a:p>
          <a:endParaRPr lang="en-US"/>
        </a:p>
      </dgm:t>
    </dgm:pt>
    <dgm:pt modelId="{1C383F32-22E8-4F62-A3E0-BDC3D5F48992}">
      <dgm:prSet/>
      <dgm:spPr/>
      <dgm:t>
        <a:bodyPr/>
        <a:lstStyle/>
        <a:p>
          <a:pPr>
            <a:lnSpc>
              <a:spcPct val="100000"/>
            </a:lnSpc>
            <a:defRPr cap="all"/>
          </a:pPr>
          <a:r>
            <a:rPr lang="en-US"/>
            <a:t>Breakout panel sessions</a:t>
          </a:r>
          <a:endParaRPr lang="en-US" dirty="0"/>
        </a:p>
      </dgm:t>
    </dgm:pt>
    <dgm:pt modelId="{A7920A2F-3244-4159-AF04-6A1D38B7B317}" type="parTrans" cxnId="{C4CCE57E-E871-46D6-BAD5-880252C95D22}">
      <dgm:prSet/>
      <dgm:spPr/>
      <dgm:t>
        <a:bodyPr/>
        <a:lstStyle/>
        <a:p>
          <a:endParaRPr lang="en-US"/>
        </a:p>
      </dgm:t>
    </dgm:pt>
    <dgm:pt modelId="{8500F72A-2C6D-4FDF-9C1D-CA691380EB0B}" type="sibTrans" cxnId="{C4CCE57E-E871-46D6-BAD5-880252C95D22}">
      <dgm:prSet/>
      <dgm:spPr/>
      <dgm:t>
        <a:bodyPr/>
        <a:lstStyle/>
        <a:p>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custScaleX="160234" custScaleY="146618" custLinFactNeighborX="-3371" custLinFactNeighborY="-253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Atom outline"/>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custScaleX="128641" custScaleY="124709" custLinFactNeighborX="-9269" custLinFactNeighborY="12637"/>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custLinFactNeighborX="913" custLinFactNeighborY="4211"/>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Group of women outline"/>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C8CF32A-1FB8-4188-A6E0-9E737FEA3882}" type="presOf" srcId="{01A66772-F185-4D58-B8BB-E9370D7A7A2B}" destId="{50B3CE7C-E10B-4E23-BD93-03664997C932}"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C7A07774-942F-47D0-9934-B8AF011831C6}" type="presOf" srcId="{49225C73-1633-42F1-AB3B-7CB183E5F8B8}" destId="{7E6FE37A-5DB0-4899-9FCB-0CE39BC185F8}"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163E8C9D-9DA6-49FB-96A9-BF13362CFACD}" type="presOf" srcId="{40FC4FFE-8987-4A26-B7F4-8A516F18ADAE}" destId="{127117FB-F8A7-4A20-A8A7-EC686DDC76D0}" srcOrd="0" destOrd="0" presId="urn:microsoft.com/office/officeart/2018/5/layout/IconCircleLabelList"/>
    <dgm:cxn modelId="{93D0199F-9641-412D-A9D1-C157BD6F28BB}" type="presOf" srcId="{1C383F32-22E8-4F62-A3E0-BDC3D5F48992}" destId="{1AEDC777-00B3-41D7-9AE1-23D741E941C3}" srcOrd="0" destOrd="0" presId="urn:microsoft.com/office/officeart/2018/5/layout/IconCircleLabelList"/>
    <dgm:cxn modelId="{5DB543BA-2793-41F0-A1A5-01DF870573FD}" type="presParOf" srcId="{50B3CE7C-E10B-4E23-BD93-03664997C932}" destId="{DE9CE479-E4AE-4283-AEF1-10C1535B4324}" srcOrd="0" destOrd="0" presId="urn:microsoft.com/office/officeart/2018/5/layout/IconCircleLabelList"/>
    <dgm:cxn modelId="{7CD76F4E-CF9B-41BD-825F-06147370B499}" type="presParOf" srcId="{DE9CE479-E4AE-4283-AEF1-10C1535B4324}" destId="{B59FCF02-CAD2-4D6F-9542-AD86711168CA}" srcOrd="0" destOrd="0" presId="urn:microsoft.com/office/officeart/2018/5/layout/IconCircleLabelList"/>
    <dgm:cxn modelId="{0DC73136-E76D-454A-B321-A21E795BFC71}" type="presParOf" srcId="{DE9CE479-E4AE-4283-AEF1-10C1535B4324}" destId="{7C175B98-93F4-4D7C-BB95-1514AB879CD5}" srcOrd="1" destOrd="0" presId="urn:microsoft.com/office/officeart/2018/5/layout/IconCircleLabelList"/>
    <dgm:cxn modelId="{DA2C0C91-A362-4F17-B6C4-6C57E133EDB6}" type="presParOf" srcId="{DE9CE479-E4AE-4283-AEF1-10C1535B4324}" destId="{677A3090-5F01-43FD-9FA6-C0420AD80FD6}" srcOrd="2" destOrd="0" presId="urn:microsoft.com/office/officeart/2018/5/layout/IconCircleLabelList"/>
    <dgm:cxn modelId="{1070245D-F23D-4B5A-89AF-245795D461C8}" type="presParOf" srcId="{DE9CE479-E4AE-4283-AEF1-10C1535B4324}" destId="{127117FB-F8A7-4A20-A8A7-EC686DDC76D0}" srcOrd="3" destOrd="0" presId="urn:microsoft.com/office/officeart/2018/5/layout/IconCircleLabelList"/>
    <dgm:cxn modelId="{830DD047-0CAB-4AB1-833F-100B7CBEAB79}" type="presParOf" srcId="{50B3CE7C-E10B-4E23-BD93-03664997C932}" destId="{FD1EED9C-83D3-41AD-A09B-D3B36354168F}" srcOrd="1" destOrd="0" presId="urn:microsoft.com/office/officeart/2018/5/layout/IconCircleLabelList"/>
    <dgm:cxn modelId="{F35F4642-9DB6-4F29-B096-1C49D9F6BE9D}" type="presParOf" srcId="{50B3CE7C-E10B-4E23-BD93-03664997C932}" destId="{C998AB0A-577D-44AA-A068-F634DDE7BD47}" srcOrd="2" destOrd="0" presId="urn:microsoft.com/office/officeart/2018/5/layout/IconCircleLabelList"/>
    <dgm:cxn modelId="{0F62771C-09B1-4562-BCF3-FFFB54C5BFB3}" type="presParOf" srcId="{C998AB0A-577D-44AA-A068-F634DDE7BD47}" destId="{BCD8CDD9-0C56-4401-ADB1-8B48DAB2C96F}" srcOrd="0" destOrd="0" presId="urn:microsoft.com/office/officeart/2018/5/layout/IconCircleLabelList"/>
    <dgm:cxn modelId="{7582A9C1-CE03-42AE-88A1-136796E16F22}" type="presParOf" srcId="{C998AB0A-577D-44AA-A068-F634DDE7BD47}" destId="{DB4CA7C4-FCA1-4127-B20A-2A5C031A3CF4}" srcOrd="1" destOrd="0" presId="urn:microsoft.com/office/officeart/2018/5/layout/IconCircleLabelList"/>
    <dgm:cxn modelId="{C276BEAF-61AF-4AC1-8586-3E54D73D89D6}" type="presParOf" srcId="{C998AB0A-577D-44AA-A068-F634DDE7BD47}" destId="{9B0C8FBF-0BDD-48A5-967E-F3FE71659F6A}" srcOrd="2" destOrd="0" presId="urn:microsoft.com/office/officeart/2018/5/layout/IconCircleLabelList"/>
    <dgm:cxn modelId="{E6DDA1EF-EB38-46AE-ADC5-FCE83749710A}" type="presParOf" srcId="{C998AB0A-577D-44AA-A068-F634DDE7BD47}" destId="{7E6FE37A-5DB0-4899-9FCB-0CE39BC185F8}" srcOrd="3" destOrd="0" presId="urn:microsoft.com/office/officeart/2018/5/layout/IconCircleLabelList"/>
    <dgm:cxn modelId="{6EDF33CD-AEB4-431A-B71C-770C5FF4C8A2}" type="presParOf" srcId="{50B3CE7C-E10B-4E23-BD93-03664997C932}" destId="{5A266296-0042-402F-92EF-D59AB148E92E}" srcOrd="3" destOrd="0" presId="urn:microsoft.com/office/officeart/2018/5/layout/IconCircleLabelList"/>
    <dgm:cxn modelId="{619BF809-CB64-4AC7-B439-4DD5D6441F22}" type="presParOf" srcId="{50B3CE7C-E10B-4E23-BD93-03664997C932}" destId="{ECFA770B-DE2C-4683-A038-58D0FE44BC27}" srcOrd="4" destOrd="0" presId="urn:microsoft.com/office/officeart/2018/5/layout/IconCircleLabelList"/>
    <dgm:cxn modelId="{2FB67436-C38F-4894-9B07-0168B1F630CB}" type="presParOf" srcId="{ECFA770B-DE2C-4683-A038-58D0FE44BC27}" destId="{FF93E135-77D6-48A0-8871-9BC93D705D06}" srcOrd="0" destOrd="0" presId="urn:microsoft.com/office/officeart/2018/5/layout/IconCircleLabelList"/>
    <dgm:cxn modelId="{DC6A81EE-2D70-4791-A122-5B6F8FC50121}" type="presParOf" srcId="{ECFA770B-DE2C-4683-A038-58D0FE44BC27}" destId="{39509775-983E-4110-B989-EE2CD6514BE0}" srcOrd="1" destOrd="0" presId="urn:microsoft.com/office/officeart/2018/5/layout/IconCircleLabelList"/>
    <dgm:cxn modelId="{68F30EA7-FD57-489D-B312-2921E50D7801}" type="presParOf" srcId="{ECFA770B-DE2C-4683-A038-58D0FE44BC27}" destId="{493B43B2-705C-4AE5-8A77-D8DEEDA1B5CF}" srcOrd="2" destOrd="0" presId="urn:microsoft.com/office/officeart/2018/5/layout/IconCircleLabelList"/>
    <dgm:cxn modelId="{9D75AB24-2E70-4CD1-8566-5736E9A1669B}"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72343"/>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655086" y="490292"/>
          <a:ext cx="1671941" cy="152986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757343"/>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The US department of energy Early career program</a:t>
          </a:r>
          <a:endParaRPr lang="en-US" sz="1500" kern="1200" dirty="0"/>
        </a:p>
      </dsp:txBody>
      <dsp:txXfrm>
        <a:off x="35606" y="2757343"/>
        <a:ext cx="2981250" cy="720000"/>
      </dsp:txXfrm>
    </dsp:sp>
    <dsp:sp modelId="{BCD8CDD9-0C56-4401-ADB1-8B48DAB2C96F}">
      <dsp:nvSpPr>
        <dsp:cNvPr id="0" name=""/>
        <dsp:cNvSpPr/>
      </dsp:nvSpPr>
      <dsp:spPr>
        <a:xfrm>
          <a:off x="4119918" y="372343"/>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261339" y="762853"/>
          <a:ext cx="1342288" cy="1301260"/>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757343"/>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The nasa early career faculty program</a:t>
          </a:r>
          <a:endParaRPr lang="en-US" sz="1500" kern="1200" dirty="0"/>
        </a:p>
      </dsp:txBody>
      <dsp:txXfrm>
        <a:off x="3538574" y="2757343"/>
        <a:ext cx="2981250" cy="720000"/>
      </dsp:txXfrm>
    </dsp:sp>
    <dsp:sp modelId="{FF93E135-77D6-48A0-8871-9BC93D705D06}">
      <dsp:nvSpPr>
        <dsp:cNvPr id="0" name=""/>
        <dsp:cNvSpPr/>
      </dsp:nvSpPr>
      <dsp:spPr>
        <a:xfrm>
          <a:off x="7622887" y="372343"/>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9976" y="803845"/>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757343"/>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Breakout panel sessions</a:t>
          </a:r>
          <a:endParaRPr lang="en-US" sz="1500" kern="1200" dirty="0"/>
        </a:p>
      </dsp:txBody>
      <dsp:txXfrm>
        <a:off x="7041543" y="2757343"/>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7EDBB-6445-48CE-A66A-A275F2E3C293}" type="datetimeFigureOut">
              <a:rPr lang="en-US" smtClean="0"/>
              <a:t>12/14/2020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34861C-B7BD-4A91-A0B4-D8EF2979A202}" type="slidenum">
              <a:rPr lang="en-US" smtClean="0"/>
              <a:t>‹#›</a:t>
            </a:fld>
            <a:endParaRPr lang="en-US"/>
          </a:p>
        </p:txBody>
      </p:sp>
    </p:spTree>
    <p:extLst>
      <p:ext uri="{BB962C8B-B14F-4D97-AF65-F5344CB8AC3E}">
        <p14:creationId xmlns:p14="http://schemas.microsoft.com/office/powerpoint/2010/main" val="1989857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myself and the office.  </a:t>
            </a:r>
          </a:p>
        </p:txBody>
      </p:sp>
      <p:sp>
        <p:nvSpPr>
          <p:cNvPr id="4" name="Slide Number Placeholder 3"/>
          <p:cNvSpPr>
            <a:spLocks noGrp="1"/>
          </p:cNvSpPr>
          <p:nvPr>
            <p:ph type="sldNum" sz="quarter" idx="5"/>
          </p:nvPr>
        </p:nvSpPr>
        <p:spPr/>
        <p:txBody>
          <a:bodyPr/>
          <a:lstStyle/>
          <a:p>
            <a:fld id="{4734861C-B7BD-4A91-A0B4-D8EF2979A202}" type="slidenum">
              <a:rPr lang="en-US" smtClean="0"/>
              <a:t>1</a:t>
            </a:fld>
            <a:endParaRPr lang="en-US"/>
          </a:p>
        </p:txBody>
      </p:sp>
    </p:spTree>
    <p:extLst>
      <p:ext uri="{BB962C8B-B14F-4D97-AF65-F5344CB8AC3E}">
        <p14:creationId xmlns:p14="http://schemas.microsoft.com/office/powerpoint/2010/main" val="3364500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Overview will introduce the programs and then we will go into panel discussions of the two program.</a:t>
            </a:r>
          </a:p>
        </p:txBody>
      </p:sp>
      <p:sp>
        <p:nvSpPr>
          <p:cNvPr id="4" name="Slide Number Placeholder 3"/>
          <p:cNvSpPr>
            <a:spLocks noGrp="1"/>
          </p:cNvSpPr>
          <p:nvPr>
            <p:ph type="sldNum" sz="quarter" idx="5"/>
          </p:nvPr>
        </p:nvSpPr>
        <p:spPr/>
        <p:txBody>
          <a:bodyPr/>
          <a:lstStyle/>
          <a:p>
            <a:fld id="{4734861C-B7BD-4A91-A0B4-D8EF2979A202}" type="slidenum">
              <a:rPr lang="en-US" smtClean="0"/>
              <a:t>2</a:t>
            </a:fld>
            <a:endParaRPr lang="en-US"/>
          </a:p>
        </p:txBody>
      </p:sp>
    </p:spTree>
    <p:extLst>
      <p:ext uri="{BB962C8B-B14F-4D97-AF65-F5344CB8AC3E}">
        <p14:creationId xmlns:p14="http://schemas.microsoft.com/office/powerpoint/2010/main" val="84470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Early Career Research Program opportunities exist in the following SC research programs and each program has its own mission.  You will find the distinct mission outlined in the FOA, along with the program website link as well as each programs’ topic areas and the technical contact for each area.  This technical contact is very important, which we will discuss later.  A good chunk of the FOA is this information, so don’t be intimidated by the size of the FOA. Dive into each of the science programs.  Find what fits for you.  Tells you what they are looking for.  Then go into.  Technical contact is who you send that paragraph to determine the fit.</a:t>
            </a:r>
          </a:p>
          <a:p>
            <a:endParaRPr lang="en-US" dirty="0"/>
          </a:p>
        </p:txBody>
      </p:sp>
      <p:sp>
        <p:nvSpPr>
          <p:cNvPr id="4" name="Slide Number Placeholder 3"/>
          <p:cNvSpPr>
            <a:spLocks noGrp="1"/>
          </p:cNvSpPr>
          <p:nvPr>
            <p:ph type="sldNum" sz="quarter" idx="5"/>
          </p:nvPr>
        </p:nvSpPr>
        <p:spPr/>
        <p:txBody>
          <a:bodyPr/>
          <a:lstStyle/>
          <a:p>
            <a:fld id="{4734861C-B7BD-4A91-A0B4-D8EF2979A202}" type="slidenum">
              <a:rPr lang="en-US" smtClean="0"/>
              <a:t>5</a:t>
            </a:fld>
            <a:endParaRPr lang="en-US"/>
          </a:p>
        </p:txBody>
      </p:sp>
    </p:spTree>
    <p:extLst>
      <p:ext uri="{BB962C8B-B14F-4D97-AF65-F5344CB8AC3E}">
        <p14:creationId xmlns:p14="http://schemas.microsoft.com/office/powerpoint/2010/main" val="512905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exact number of awards will depend on the number of meritorious proposals and the availability of appropriated funds. </a:t>
            </a:r>
            <a:endParaRPr lang="en-US" dirty="0"/>
          </a:p>
        </p:txBody>
      </p:sp>
      <p:sp>
        <p:nvSpPr>
          <p:cNvPr id="4" name="Slide Number Placeholder 3"/>
          <p:cNvSpPr>
            <a:spLocks noGrp="1"/>
          </p:cNvSpPr>
          <p:nvPr>
            <p:ph type="sldNum" sz="quarter" idx="5"/>
          </p:nvPr>
        </p:nvSpPr>
        <p:spPr/>
        <p:txBody>
          <a:bodyPr/>
          <a:lstStyle/>
          <a:p>
            <a:fld id="{4734861C-B7BD-4A91-A0B4-D8EF2979A202}" type="slidenum">
              <a:rPr lang="en-US" smtClean="0"/>
              <a:t>7</a:t>
            </a:fld>
            <a:endParaRPr lang="en-US"/>
          </a:p>
        </p:txBody>
      </p:sp>
    </p:spTree>
    <p:extLst>
      <p:ext uri="{BB962C8B-B14F-4D97-AF65-F5344CB8AC3E}">
        <p14:creationId xmlns:p14="http://schemas.microsoft.com/office/powerpoint/2010/main" val="2595825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Contains Quad Chart and Abstracts</a:t>
            </a:r>
          </a:p>
        </p:txBody>
      </p:sp>
      <p:sp>
        <p:nvSpPr>
          <p:cNvPr id="4" name="Slide Number Placeholder 3"/>
          <p:cNvSpPr>
            <a:spLocks noGrp="1"/>
          </p:cNvSpPr>
          <p:nvPr>
            <p:ph type="sldNum" sz="quarter" idx="5"/>
          </p:nvPr>
        </p:nvSpPr>
        <p:spPr/>
        <p:txBody>
          <a:bodyPr/>
          <a:lstStyle/>
          <a:p>
            <a:fld id="{4734861C-B7BD-4A91-A0B4-D8EF2979A202}" type="slidenum">
              <a:rPr lang="en-US" smtClean="0"/>
              <a:t>19</a:t>
            </a:fld>
            <a:endParaRPr lang="en-US"/>
          </a:p>
        </p:txBody>
      </p:sp>
    </p:spTree>
    <p:extLst>
      <p:ext uri="{BB962C8B-B14F-4D97-AF65-F5344CB8AC3E}">
        <p14:creationId xmlns:p14="http://schemas.microsoft.com/office/powerpoint/2010/main" val="2412070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SHELL DOC AND PROPOSAL CHECKLIST</a:t>
            </a:r>
          </a:p>
        </p:txBody>
      </p:sp>
      <p:sp>
        <p:nvSpPr>
          <p:cNvPr id="4" name="Slide Number Placeholder 3"/>
          <p:cNvSpPr>
            <a:spLocks noGrp="1"/>
          </p:cNvSpPr>
          <p:nvPr>
            <p:ph type="sldNum" sz="quarter" idx="5"/>
          </p:nvPr>
        </p:nvSpPr>
        <p:spPr/>
        <p:txBody>
          <a:bodyPr/>
          <a:lstStyle/>
          <a:p>
            <a:fld id="{4734861C-B7BD-4A91-A0B4-D8EF2979A202}" type="slidenum">
              <a:rPr lang="en-US" smtClean="0"/>
              <a:t>20</a:t>
            </a:fld>
            <a:endParaRPr lang="en-US"/>
          </a:p>
        </p:txBody>
      </p:sp>
    </p:spTree>
    <p:extLst>
      <p:ext uri="{BB962C8B-B14F-4D97-AF65-F5344CB8AC3E}">
        <p14:creationId xmlns:p14="http://schemas.microsoft.com/office/powerpoint/2010/main" val="671148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12/14/2020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12/14/2020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12/14/2020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12/14/2020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12/14/2020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cience.osti.gov/early-care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nasa.gov/directorates/spacetech/strg/ecf20/Spatially_resolved_Vibrational_and_Rotational_Energy_Distributions" TargetMode="External"/><Relationship Id="rId3" Type="http://schemas.openxmlformats.org/officeDocument/2006/relationships/hyperlink" Target="https://www.nasa.gov/directorates/spacetech/strg/ecf20/Highly_Mobile_Self_Anchoring_Robots" TargetMode="External"/><Relationship Id="rId7" Type="http://schemas.openxmlformats.org/officeDocument/2006/relationships/hyperlink" Target="https://www.nasa.gov/directorates/spacetech/strg/ecf20/Directed_Evolution_of_Rubisco_for_Improved_Carbon_Dioxide_Capture_and_Convers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nasa.gov/directorates/spacetech/strg/ecf20/Remote_Autonomous_Plant_Sensing_for_Space_Exploration" TargetMode="External"/><Relationship Id="rId11" Type="http://schemas.openxmlformats.org/officeDocument/2006/relationships/hyperlink" Target="https://www.nasa.gov/directorates/spacetech/strg/ecf20/Three_dimensional_Hierarchical_Structures_as_Multi_layer_Insulation" TargetMode="External"/><Relationship Id="rId5" Type="http://schemas.openxmlformats.org/officeDocument/2006/relationships/hyperlink" Target="https://www.nasa.gov/directorates/spacetech/strg/ecf20/Coordinated_Multi_robot_chain_for_Terrain_Estimation_and_Exploration" TargetMode="External"/><Relationship Id="rId10" Type="http://schemas.openxmlformats.org/officeDocument/2006/relationships/hyperlink" Target="https://www.nasa.gov/directorates/spacetech/strg/ecf20/High_speed_Infrared_Laser_Absorption_Imaging_of_State_Populations" TargetMode="External"/><Relationship Id="rId4" Type="http://schemas.openxmlformats.org/officeDocument/2006/relationships/hyperlink" Target="https://www.nasa.gov/directorates/spacetech/strg/ecf20/Forceful_Manual_Manipulation_with_Millirobot_Ensembles" TargetMode="External"/><Relationship Id="rId9" Type="http://schemas.openxmlformats.org/officeDocument/2006/relationships/hyperlink" Target="https://www.nasa.gov/directorates/spacetech/strg/ecf20/Ultrafast_Laser_Absorption_Spectroscopy"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96000" y="2613546"/>
            <a:ext cx="4775075" cy="1630907"/>
          </a:xfrm>
        </p:spPr>
        <p:txBody>
          <a:bodyPr>
            <a:normAutofit fontScale="90000"/>
          </a:bodyPr>
          <a:lstStyle/>
          <a:p>
            <a:r>
              <a:rPr lang="en-US" sz="4400" dirty="0">
                <a:solidFill>
                  <a:schemeClr val="tx1"/>
                </a:solidFill>
              </a:rPr>
              <a:t>An introduction to the NASA and DOE Early Career programs</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14680-3681-4412-B23F-C114D1BD8965}"/>
              </a:ext>
            </a:extLst>
          </p:cNvPr>
          <p:cNvSpPr>
            <a:spLocks noGrp="1"/>
          </p:cNvSpPr>
          <p:nvPr>
            <p:ph type="title"/>
          </p:nvPr>
        </p:nvSpPr>
        <p:spPr/>
        <p:txBody>
          <a:bodyPr/>
          <a:lstStyle/>
          <a:p>
            <a:r>
              <a:rPr lang="en-US" dirty="0"/>
              <a:t>While you are waiting to hear…</a:t>
            </a:r>
          </a:p>
        </p:txBody>
      </p:sp>
      <p:sp>
        <p:nvSpPr>
          <p:cNvPr id="3" name="Content Placeholder 2">
            <a:extLst>
              <a:ext uri="{FF2B5EF4-FFF2-40B4-BE49-F238E27FC236}">
                <a16:creationId xmlns:a16="http://schemas.microsoft.com/office/drawing/2014/main" id="{A17166FF-5374-43A2-9940-5F04C24D4799}"/>
              </a:ext>
            </a:extLst>
          </p:cNvPr>
          <p:cNvSpPr>
            <a:spLocks noGrp="1"/>
          </p:cNvSpPr>
          <p:nvPr>
            <p:ph idx="1"/>
          </p:nvPr>
        </p:nvSpPr>
        <p:spPr/>
        <p:txBody>
          <a:bodyPr>
            <a:normAutofit/>
          </a:bodyPr>
          <a:lstStyle/>
          <a:p>
            <a:r>
              <a:rPr lang="en-US" sz="2000" dirty="0"/>
              <a:t>Go back and re-read the RFA carefully to make sure you understand the review criteria.</a:t>
            </a:r>
          </a:p>
          <a:p>
            <a:r>
              <a:rPr lang="en-US" sz="2000" dirty="0"/>
              <a:t>Review the mission pages again. Make sure you know what the mission goals are.</a:t>
            </a:r>
          </a:p>
          <a:p>
            <a:r>
              <a:rPr lang="en-US" sz="2000" dirty="0"/>
              <a:t>Look at previous awards- abstracts available at </a:t>
            </a:r>
            <a:r>
              <a:rPr lang="en-US" sz="2000" dirty="0">
                <a:hlinkClick r:id="rId2"/>
              </a:rPr>
              <a:t>https://science.osti.gov/early-career</a:t>
            </a:r>
            <a:r>
              <a:rPr lang="en-US" sz="2000" dirty="0"/>
              <a:t>.  Also, FSU Limited Submission database.</a:t>
            </a:r>
          </a:p>
          <a:p>
            <a:r>
              <a:rPr lang="en-US" sz="2000" dirty="0"/>
              <a:t>Determine who is going to read your paper prior to submittal.</a:t>
            </a:r>
          </a:p>
          <a:p>
            <a:pPr marL="0" indent="0">
              <a:buNone/>
            </a:pPr>
            <a:endParaRPr lang="en-US" dirty="0"/>
          </a:p>
          <a:p>
            <a:endParaRPr lang="en-US" dirty="0"/>
          </a:p>
        </p:txBody>
      </p:sp>
    </p:spTree>
    <p:extLst>
      <p:ext uri="{BB962C8B-B14F-4D97-AF65-F5344CB8AC3E}">
        <p14:creationId xmlns:p14="http://schemas.microsoft.com/office/powerpoint/2010/main" val="4258023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7132B-C5D3-46DF-AAA0-899FC10F61EF}"/>
              </a:ext>
            </a:extLst>
          </p:cNvPr>
          <p:cNvSpPr>
            <a:spLocks noGrp="1"/>
          </p:cNvSpPr>
          <p:nvPr>
            <p:ph type="title"/>
          </p:nvPr>
        </p:nvSpPr>
        <p:spPr/>
        <p:txBody>
          <a:bodyPr/>
          <a:lstStyle/>
          <a:p>
            <a:r>
              <a:rPr lang="en-US" dirty="0"/>
              <a:t>For those waiting for next year..</a:t>
            </a:r>
          </a:p>
        </p:txBody>
      </p:sp>
      <p:sp>
        <p:nvSpPr>
          <p:cNvPr id="3" name="Content Placeholder 2">
            <a:extLst>
              <a:ext uri="{FF2B5EF4-FFF2-40B4-BE49-F238E27FC236}">
                <a16:creationId xmlns:a16="http://schemas.microsoft.com/office/drawing/2014/main" id="{FEE271D8-92EE-4A51-B5A1-EB67BE588977}"/>
              </a:ext>
            </a:extLst>
          </p:cNvPr>
          <p:cNvSpPr>
            <a:spLocks noGrp="1"/>
          </p:cNvSpPr>
          <p:nvPr>
            <p:ph idx="1"/>
          </p:nvPr>
        </p:nvSpPr>
        <p:spPr>
          <a:xfrm>
            <a:off x="1066800" y="1709529"/>
            <a:ext cx="10058400" cy="4790661"/>
          </a:xfrm>
        </p:spPr>
        <p:txBody>
          <a:bodyPr>
            <a:normAutofit fontScale="92500" lnSpcReduction="20000"/>
          </a:bodyPr>
          <a:lstStyle/>
          <a:p>
            <a:r>
              <a:rPr lang="en-US" sz="2100" dirty="0"/>
              <a:t>Plan to dive in early to determine which area you think is appropriate and plan to submit a paragraph to the technical contact to determine the appropriateness of your idea to his/her area prior to your pre-submission.</a:t>
            </a:r>
          </a:p>
          <a:p>
            <a:r>
              <a:rPr lang="en-US" sz="2100" dirty="0"/>
              <a:t>Get to know the area well prior. Your proposed work MUST be responsive to the research topics.  You have to get your foot in the door.</a:t>
            </a:r>
          </a:p>
          <a:p>
            <a:r>
              <a:rPr lang="en-US" sz="2100" dirty="0"/>
              <a:t>Know the pre-application criteria</a:t>
            </a:r>
          </a:p>
          <a:p>
            <a:pPr marL="274320" lvl="1" indent="0">
              <a:buNone/>
            </a:pPr>
            <a:r>
              <a:rPr lang="en-US" sz="1900" dirty="0"/>
              <a:t>1. Responsiveness to the objectives of the FOA.</a:t>
            </a:r>
          </a:p>
          <a:p>
            <a:pPr marL="274320" lvl="1" indent="0">
              <a:buNone/>
            </a:pPr>
            <a:r>
              <a:rPr lang="en-US" sz="1900" dirty="0"/>
              <a:t>2. Scientific and technical merit.</a:t>
            </a:r>
          </a:p>
          <a:p>
            <a:pPr marL="274320" lvl="1" indent="0">
              <a:buNone/>
            </a:pPr>
            <a:r>
              <a:rPr lang="en-US" sz="1900" dirty="0"/>
              <a:t>3. Appropriateness of the proposed research approaches.</a:t>
            </a:r>
          </a:p>
          <a:p>
            <a:pPr marL="274320" lvl="1" indent="0">
              <a:buNone/>
            </a:pPr>
            <a:r>
              <a:rPr lang="en-US" sz="1900" dirty="0"/>
              <a:t>4. Likelihood of scientific impact.</a:t>
            </a:r>
          </a:p>
          <a:p>
            <a:pPr marL="274320" lvl="1" indent="0">
              <a:buNone/>
            </a:pPr>
            <a:r>
              <a:rPr lang="en-US" sz="1900" dirty="0"/>
              <a:t>5. Ensuring a diverse pool of applicants.</a:t>
            </a:r>
          </a:p>
          <a:p>
            <a:r>
              <a:rPr lang="en-US" sz="2400" dirty="0"/>
              <a:t>You need to have relevant topic publication success.</a:t>
            </a:r>
          </a:p>
          <a:p>
            <a:r>
              <a:rPr lang="en-US" sz="2100" dirty="0">
                <a:solidFill>
                  <a:srgbClr val="344529"/>
                </a:solidFill>
              </a:rPr>
              <a:t>Review some pre-submissions if possible.  </a:t>
            </a:r>
          </a:p>
          <a:p>
            <a:r>
              <a:rPr lang="en-US" sz="2100" dirty="0"/>
              <a:t>The pre-application may not exceed three pages.</a:t>
            </a:r>
            <a:endParaRPr lang="en-US" sz="2100" dirty="0">
              <a:solidFill>
                <a:srgbClr val="344529"/>
              </a:solidFill>
            </a:endParaRPr>
          </a:p>
          <a:p>
            <a:endParaRPr lang="en-US" dirty="0"/>
          </a:p>
        </p:txBody>
      </p:sp>
    </p:spTree>
    <p:extLst>
      <p:ext uri="{BB962C8B-B14F-4D97-AF65-F5344CB8AC3E}">
        <p14:creationId xmlns:p14="http://schemas.microsoft.com/office/powerpoint/2010/main" val="2520445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927E7-3EB0-414A-9F65-C7A5EDB6811F}"/>
              </a:ext>
            </a:extLst>
          </p:cNvPr>
          <p:cNvSpPr>
            <a:spLocks noGrp="1"/>
          </p:cNvSpPr>
          <p:nvPr>
            <p:ph type="title"/>
          </p:nvPr>
        </p:nvSpPr>
        <p:spPr/>
        <p:txBody>
          <a:bodyPr/>
          <a:lstStyle/>
          <a:p>
            <a:r>
              <a:rPr lang="en-US" dirty="0"/>
              <a:t>Things to remember</a:t>
            </a:r>
          </a:p>
        </p:txBody>
      </p:sp>
      <p:sp>
        <p:nvSpPr>
          <p:cNvPr id="3" name="Content Placeholder 2">
            <a:extLst>
              <a:ext uri="{FF2B5EF4-FFF2-40B4-BE49-F238E27FC236}">
                <a16:creationId xmlns:a16="http://schemas.microsoft.com/office/drawing/2014/main" id="{A8E1403A-32CF-44C1-B79E-FEFAF0E55A66}"/>
              </a:ext>
            </a:extLst>
          </p:cNvPr>
          <p:cNvSpPr>
            <a:spLocks noGrp="1"/>
          </p:cNvSpPr>
          <p:nvPr>
            <p:ph idx="1"/>
          </p:nvPr>
        </p:nvSpPr>
        <p:spPr/>
        <p:txBody>
          <a:bodyPr>
            <a:normAutofit/>
          </a:bodyPr>
          <a:lstStyle/>
          <a:p>
            <a:endParaRPr lang="en-US" sz="1800" dirty="0"/>
          </a:p>
          <a:p>
            <a:r>
              <a:rPr lang="en-US" sz="1800" dirty="0"/>
              <a:t>They are looking for specific people, you need to show them that you are someone they want. </a:t>
            </a:r>
          </a:p>
          <a:p>
            <a:r>
              <a:rPr lang="en-US" sz="2000" dirty="0"/>
              <a:t>Remember– No co-</a:t>
            </a:r>
            <a:r>
              <a:rPr lang="en-US" sz="2000" dirty="0" err="1"/>
              <a:t>Pis</a:t>
            </a:r>
            <a:r>
              <a:rPr lang="en-US" sz="2000" dirty="0"/>
              <a:t>, only unfunded collaborators. </a:t>
            </a:r>
          </a:p>
          <a:p>
            <a:r>
              <a:rPr lang="en-US" sz="1800" dirty="0"/>
              <a:t>No Letters of recommendation or letters from department chairs.</a:t>
            </a:r>
          </a:p>
          <a:p>
            <a:r>
              <a:rPr lang="en-US" sz="1800" dirty="0"/>
              <a:t>An example of a successful proposal is available on our successful proposal database.</a:t>
            </a:r>
          </a:p>
          <a:p>
            <a:r>
              <a:rPr lang="en-US" sz="1800" dirty="0"/>
              <a:t>The merit review criteria is important for both pre and full application. Particularly the relevance to the program.</a:t>
            </a:r>
          </a:p>
        </p:txBody>
      </p:sp>
    </p:spTree>
    <p:extLst>
      <p:ext uri="{BB962C8B-B14F-4D97-AF65-F5344CB8AC3E}">
        <p14:creationId xmlns:p14="http://schemas.microsoft.com/office/powerpoint/2010/main" val="3964217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579F0-36EC-4D88-9DE8-7FA9DBACCC63}"/>
              </a:ext>
            </a:extLst>
          </p:cNvPr>
          <p:cNvSpPr>
            <a:spLocks noGrp="1"/>
          </p:cNvSpPr>
          <p:nvPr>
            <p:ph type="title"/>
          </p:nvPr>
        </p:nvSpPr>
        <p:spPr/>
        <p:txBody>
          <a:bodyPr/>
          <a:lstStyle/>
          <a:p>
            <a:r>
              <a:rPr lang="en-US" dirty="0"/>
              <a:t>DOE Panel Discussion</a:t>
            </a:r>
          </a:p>
        </p:txBody>
      </p:sp>
      <p:sp>
        <p:nvSpPr>
          <p:cNvPr id="3" name="Content Placeholder 2">
            <a:extLst>
              <a:ext uri="{FF2B5EF4-FFF2-40B4-BE49-F238E27FC236}">
                <a16:creationId xmlns:a16="http://schemas.microsoft.com/office/drawing/2014/main" id="{BD3E93D1-7C82-46A5-B300-D57EEB13F62E}"/>
              </a:ext>
            </a:extLst>
          </p:cNvPr>
          <p:cNvSpPr>
            <a:spLocks noGrp="1"/>
          </p:cNvSpPr>
          <p:nvPr>
            <p:ph sz="half" idx="1"/>
          </p:nvPr>
        </p:nvSpPr>
        <p:spPr>
          <a:xfrm>
            <a:off x="6235148" y="2173688"/>
            <a:ext cx="4663440" cy="3749040"/>
          </a:xfrm>
        </p:spPr>
        <p:txBody>
          <a:bodyPr/>
          <a:lstStyle/>
          <a:p>
            <a:pPr marL="0" indent="0">
              <a:buNone/>
            </a:pPr>
            <a:r>
              <a:rPr lang="en-US" b="1" dirty="0"/>
              <a:t>Dr. Rachel Yohay, </a:t>
            </a:r>
            <a:endParaRPr lang="en-US" dirty="0"/>
          </a:p>
          <a:p>
            <a:pPr marL="0" indent="0">
              <a:buNone/>
            </a:pPr>
            <a:r>
              <a:rPr lang="en-US" dirty="0"/>
              <a:t>Assistant Professor, Department of Physics</a:t>
            </a:r>
          </a:p>
          <a:p>
            <a:endParaRPr lang="en-US" dirty="0"/>
          </a:p>
          <a:p>
            <a:pPr marL="0" indent="0">
              <a:buNone/>
            </a:pPr>
            <a:r>
              <a:rPr lang="en-US" dirty="0"/>
              <a:t>		   2018 DOE Early 		   Career Research 	                  Program Award 		    Recipient	</a:t>
            </a:r>
          </a:p>
        </p:txBody>
      </p:sp>
      <p:sp>
        <p:nvSpPr>
          <p:cNvPr id="4" name="Content Placeholder 3">
            <a:extLst>
              <a:ext uri="{FF2B5EF4-FFF2-40B4-BE49-F238E27FC236}">
                <a16:creationId xmlns:a16="http://schemas.microsoft.com/office/drawing/2014/main" id="{D77CB26A-0C6C-46FF-919E-A3BDA7247B48}"/>
              </a:ext>
            </a:extLst>
          </p:cNvPr>
          <p:cNvSpPr>
            <a:spLocks noGrp="1"/>
          </p:cNvSpPr>
          <p:nvPr>
            <p:ph sz="half" idx="2"/>
          </p:nvPr>
        </p:nvSpPr>
        <p:spPr>
          <a:xfrm>
            <a:off x="986375" y="2173688"/>
            <a:ext cx="4663440" cy="3749040"/>
          </a:xfrm>
        </p:spPr>
        <p:txBody>
          <a:bodyPr/>
          <a:lstStyle/>
          <a:p>
            <a:pPr marL="0" indent="0">
              <a:buNone/>
            </a:pPr>
            <a:r>
              <a:rPr lang="en-US" b="1" dirty="0"/>
              <a:t>Dr. Harrison Prosper</a:t>
            </a:r>
          </a:p>
          <a:p>
            <a:pPr marL="0" indent="0">
              <a:buNone/>
            </a:pPr>
            <a:r>
              <a:rPr lang="en-US" dirty="0"/>
              <a:t>Kirby W. Kemper Endowed Professor of Physics</a:t>
            </a:r>
          </a:p>
          <a:p>
            <a:pPr marL="0" indent="0">
              <a:buNone/>
            </a:pPr>
            <a:r>
              <a:rPr lang="en-US" dirty="0"/>
              <a:t>		  Recipient of many 		  DOE awards and 		  former Panelist for 		  DOE</a:t>
            </a:r>
          </a:p>
          <a:p>
            <a:endParaRPr lang="en-US" dirty="0"/>
          </a:p>
        </p:txBody>
      </p:sp>
      <p:pic>
        <p:nvPicPr>
          <p:cNvPr id="5" name="Picture 4">
            <a:extLst>
              <a:ext uri="{FF2B5EF4-FFF2-40B4-BE49-F238E27FC236}">
                <a16:creationId xmlns:a16="http://schemas.microsoft.com/office/drawing/2014/main" id="{59C4AD56-B45F-4571-9399-FF27C231F9DE}"/>
              </a:ext>
            </a:extLst>
          </p:cNvPr>
          <p:cNvPicPr>
            <a:picLocks noChangeAspect="1"/>
          </p:cNvPicPr>
          <p:nvPr/>
        </p:nvPicPr>
        <p:blipFill rotWithShape="1">
          <a:blip r:embed="rId2"/>
          <a:srcRect t="12056" b="7944"/>
          <a:stretch/>
        </p:blipFill>
        <p:spPr>
          <a:xfrm>
            <a:off x="6357729" y="3325633"/>
            <a:ext cx="1743075" cy="2095500"/>
          </a:xfrm>
          <a:prstGeom prst="rect">
            <a:avLst/>
          </a:prstGeom>
        </p:spPr>
      </p:pic>
      <p:pic>
        <p:nvPicPr>
          <p:cNvPr id="6" name="Picture 5">
            <a:extLst>
              <a:ext uri="{FF2B5EF4-FFF2-40B4-BE49-F238E27FC236}">
                <a16:creationId xmlns:a16="http://schemas.microsoft.com/office/drawing/2014/main" id="{01878389-7AEE-4547-9D50-3E1F96B79550}"/>
              </a:ext>
            </a:extLst>
          </p:cNvPr>
          <p:cNvPicPr>
            <a:picLocks noChangeAspect="1"/>
          </p:cNvPicPr>
          <p:nvPr/>
        </p:nvPicPr>
        <p:blipFill>
          <a:blip r:embed="rId3"/>
          <a:stretch>
            <a:fillRect/>
          </a:stretch>
        </p:blipFill>
        <p:spPr>
          <a:xfrm>
            <a:off x="1066800" y="3325633"/>
            <a:ext cx="1714500" cy="2095500"/>
          </a:xfrm>
          <a:prstGeom prst="rect">
            <a:avLst/>
          </a:prstGeom>
        </p:spPr>
      </p:pic>
    </p:spTree>
    <p:extLst>
      <p:ext uri="{BB962C8B-B14F-4D97-AF65-F5344CB8AC3E}">
        <p14:creationId xmlns:p14="http://schemas.microsoft.com/office/powerpoint/2010/main" val="2879857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F23B-EFA5-4918-8755-A40BCDE232D6}"/>
              </a:ext>
            </a:extLst>
          </p:cNvPr>
          <p:cNvSpPr>
            <a:spLocks noGrp="1"/>
          </p:cNvSpPr>
          <p:nvPr>
            <p:ph type="title"/>
          </p:nvPr>
        </p:nvSpPr>
        <p:spPr>
          <a:xfrm>
            <a:off x="1629156" y="2568780"/>
            <a:ext cx="5993775" cy="2406895"/>
          </a:xfrm>
        </p:spPr>
        <p:txBody>
          <a:bodyPr>
            <a:normAutofit fontScale="90000"/>
          </a:bodyPr>
          <a:lstStyle/>
          <a:p>
            <a:r>
              <a:rPr lang="en-US" dirty="0"/>
              <a:t>NASA Early </a:t>
            </a:r>
            <a:br>
              <a:rPr lang="en-US" dirty="0"/>
            </a:br>
            <a:r>
              <a:rPr lang="en-US" dirty="0"/>
              <a:t>Career Awards</a:t>
            </a:r>
          </a:p>
        </p:txBody>
      </p:sp>
      <p:pic>
        <p:nvPicPr>
          <p:cNvPr id="1026" name="Picture 2" descr="NASA - YouTube">
            <a:extLst>
              <a:ext uri="{FF2B5EF4-FFF2-40B4-BE49-F238E27FC236}">
                <a16:creationId xmlns:a16="http://schemas.microsoft.com/office/drawing/2014/main" id="{842A8D67-8382-4C18-8AAB-4E0967A01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4331" y="2142393"/>
            <a:ext cx="3018692" cy="3018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117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63E0DF-5DFA-427B-AFEB-C405ED6C4FDE}"/>
              </a:ext>
            </a:extLst>
          </p:cNvPr>
          <p:cNvSpPr>
            <a:spLocks noGrp="1"/>
          </p:cNvSpPr>
          <p:nvPr>
            <p:ph type="title"/>
          </p:nvPr>
        </p:nvSpPr>
        <p:spPr/>
        <p:txBody>
          <a:bodyPr/>
          <a:lstStyle/>
          <a:p>
            <a:r>
              <a:rPr lang="en-US" dirty="0"/>
              <a:t>NASA Directorates</a:t>
            </a:r>
          </a:p>
        </p:txBody>
      </p:sp>
      <p:sp>
        <p:nvSpPr>
          <p:cNvPr id="7" name="Content Placeholder 6">
            <a:extLst>
              <a:ext uri="{FF2B5EF4-FFF2-40B4-BE49-F238E27FC236}">
                <a16:creationId xmlns:a16="http://schemas.microsoft.com/office/drawing/2014/main" id="{458BDF23-BFC5-470A-9A03-73072C967FE2}"/>
              </a:ext>
            </a:extLst>
          </p:cNvPr>
          <p:cNvSpPr>
            <a:spLocks noGrp="1"/>
          </p:cNvSpPr>
          <p:nvPr>
            <p:ph idx="1"/>
          </p:nvPr>
        </p:nvSpPr>
        <p:spPr/>
        <p:txBody>
          <a:bodyPr>
            <a:normAutofit/>
          </a:bodyPr>
          <a:lstStyle/>
          <a:p>
            <a:r>
              <a:rPr lang="en-US" sz="2400" dirty="0"/>
              <a:t>There are 4 NASA Mission Directorates: Aeronautic Research Mission Directorate (ARMD), Human Exploration and Operations Mission Directorate (HEOMD), the Science Mission Directorate (SMD) and the </a:t>
            </a:r>
            <a:r>
              <a:rPr lang="en-US" sz="2400" b="1" dirty="0"/>
              <a:t>Space Technology Mission Directorate (STMD).</a:t>
            </a:r>
          </a:p>
          <a:p>
            <a:pPr lvl="1"/>
            <a:endParaRPr lang="en-US" sz="2000" dirty="0"/>
          </a:p>
          <a:p>
            <a:r>
              <a:rPr lang="en-US" sz="2200" dirty="0"/>
              <a:t>Under the STMD are the Research Opportunities in Space and Earth Science (ROSES) and the </a:t>
            </a:r>
            <a:r>
              <a:rPr lang="en-US" sz="2200" b="1" dirty="0">
                <a:solidFill>
                  <a:srgbClr val="FF0000"/>
                </a:solidFill>
              </a:rPr>
              <a:t>Research Development Demonstration Initiative (REDDI) </a:t>
            </a:r>
            <a:r>
              <a:rPr lang="en-US" sz="2200" dirty="0"/>
              <a:t>programs</a:t>
            </a:r>
            <a:r>
              <a:rPr lang="en-US" sz="1600" b="1" dirty="0"/>
              <a:t>. </a:t>
            </a:r>
          </a:p>
        </p:txBody>
      </p:sp>
    </p:spTree>
    <p:extLst>
      <p:ext uri="{BB962C8B-B14F-4D97-AF65-F5344CB8AC3E}">
        <p14:creationId xmlns:p14="http://schemas.microsoft.com/office/powerpoint/2010/main" val="2931373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9FA7F-053A-4338-B256-0D38DD9E4027}"/>
              </a:ext>
            </a:extLst>
          </p:cNvPr>
          <p:cNvSpPr>
            <a:spLocks noGrp="1"/>
          </p:cNvSpPr>
          <p:nvPr>
            <p:ph type="title"/>
          </p:nvPr>
        </p:nvSpPr>
        <p:spPr/>
        <p:txBody>
          <a:bodyPr/>
          <a:lstStyle/>
          <a:p>
            <a:r>
              <a:rPr lang="en-US" dirty="0"/>
              <a:t>What are they looking for?</a:t>
            </a:r>
          </a:p>
        </p:txBody>
      </p:sp>
      <p:sp>
        <p:nvSpPr>
          <p:cNvPr id="4" name="Text Placeholder 3">
            <a:extLst>
              <a:ext uri="{FF2B5EF4-FFF2-40B4-BE49-F238E27FC236}">
                <a16:creationId xmlns:a16="http://schemas.microsoft.com/office/drawing/2014/main" id="{CAFC06F8-8B65-47DA-B8AC-D1DFE4CFCE14}"/>
              </a:ext>
            </a:extLst>
          </p:cNvPr>
          <p:cNvSpPr>
            <a:spLocks noGrp="1"/>
          </p:cNvSpPr>
          <p:nvPr>
            <p:ph type="body" idx="1"/>
          </p:nvPr>
        </p:nvSpPr>
        <p:spPr>
          <a:xfrm>
            <a:off x="1069848" y="1669774"/>
            <a:ext cx="10052304" cy="1044640"/>
          </a:xfrm>
        </p:spPr>
        <p:txBody>
          <a:bodyPr>
            <a:normAutofit/>
          </a:bodyPr>
          <a:lstStyle/>
          <a:p>
            <a:r>
              <a:rPr lang="en-US" sz="1800" b="0" dirty="0"/>
              <a:t>NASA is seeking proposals that plan to pursue innovative, early-stage space technology research in the topic areas specifically enumerated in the solicitation.</a:t>
            </a:r>
            <a:endParaRPr lang="en-US" dirty="0"/>
          </a:p>
        </p:txBody>
      </p:sp>
      <p:sp>
        <p:nvSpPr>
          <p:cNvPr id="3" name="Content Placeholder 2">
            <a:extLst>
              <a:ext uri="{FF2B5EF4-FFF2-40B4-BE49-F238E27FC236}">
                <a16:creationId xmlns:a16="http://schemas.microsoft.com/office/drawing/2014/main" id="{4C4519DF-8061-41C4-A248-551A58FE9CA5}"/>
              </a:ext>
            </a:extLst>
          </p:cNvPr>
          <p:cNvSpPr>
            <a:spLocks noGrp="1"/>
          </p:cNvSpPr>
          <p:nvPr>
            <p:ph sz="half" idx="2"/>
          </p:nvPr>
        </p:nvSpPr>
        <p:spPr/>
        <p:txBody>
          <a:bodyPr>
            <a:normAutofit fontScale="92500" lnSpcReduction="20000"/>
          </a:bodyPr>
          <a:lstStyle/>
          <a:p>
            <a:pPr marL="0" indent="0">
              <a:buNone/>
            </a:pPr>
            <a:r>
              <a:rPr lang="en-US" sz="2000" dirty="0"/>
              <a:t>2020</a:t>
            </a:r>
          </a:p>
          <a:p>
            <a:pPr lvl="1"/>
            <a:r>
              <a:rPr lang="en-US" sz="1800" dirty="0"/>
              <a:t>Topic 1 – Coordinated Multi-</a:t>
            </a:r>
            <a:r>
              <a:rPr lang="en-US" sz="1800" b="1" dirty="0"/>
              <a:t>Robots</a:t>
            </a:r>
            <a:r>
              <a:rPr lang="en-US" sz="1800" dirty="0"/>
              <a:t> for Planetary Exploration</a:t>
            </a:r>
          </a:p>
          <a:p>
            <a:pPr lvl="1"/>
            <a:r>
              <a:rPr lang="en-US" sz="1800" dirty="0"/>
              <a:t>Topic 2 – Advanced Plant/Food </a:t>
            </a:r>
            <a:r>
              <a:rPr lang="en-US" sz="1800" b="1" dirty="0"/>
              <a:t>Production Technologies</a:t>
            </a:r>
            <a:r>
              <a:rPr lang="en-US" sz="1800" dirty="0"/>
              <a:t> for Space Exploration</a:t>
            </a:r>
          </a:p>
          <a:p>
            <a:pPr lvl="1"/>
            <a:r>
              <a:rPr lang="en-US" sz="1800" dirty="0"/>
              <a:t>Topic 3 – Enhanced </a:t>
            </a:r>
            <a:r>
              <a:rPr lang="en-US" sz="1800" b="1" dirty="0"/>
              <a:t>Diagnostics</a:t>
            </a:r>
            <a:r>
              <a:rPr lang="en-US" sz="1800" dirty="0"/>
              <a:t> for Characterizing Entry Aerothermal Environments in High-enthalpy Impulse Facilities</a:t>
            </a:r>
          </a:p>
          <a:p>
            <a:pPr lvl="1"/>
            <a:r>
              <a:rPr lang="en-US" sz="1800" dirty="0"/>
              <a:t>Topic 4 – Micro or Nano-structuring Multi-layer Insulation </a:t>
            </a:r>
            <a:r>
              <a:rPr lang="en-US" sz="1800" b="1" dirty="0"/>
              <a:t>Shields</a:t>
            </a:r>
            <a:r>
              <a:rPr lang="en-US" sz="1800" dirty="0"/>
              <a:t> for Ultra-low Emissivity</a:t>
            </a:r>
          </a:p>
        </p:txBody>
      </p:sp>
      <p:sp>
        <p:nvSpPr>
          <p:cNvPr id="6" name="Content Placeholder 5">
            <a:extLst>
              <a:ext uri="{FF2B5EF4-FFF2-40B4-BE49-F238E27FC236}">
                <a16:creationId xmlns:a16="http://schemas.microsoft.com/office/drawing/2014/main" id="{FAFB98C8-E276-42AC-AB7F-78D58D44B6F2}"/>
              </a:ext>
            </a:extLst>
          </p:cNvPr>
          <p:cNvSpPr>
            <a:spLocks noGrp="1"/>
          </p:cNvSpPr>
          <p:nvPr>
            <p:ph sz="quarter" idx="4"/>
          </p:nvPr>
        </p:nvSpPr>
        <p:spPr/>
        <p:txBody>
          <a:bodyPr>
            <a:normAutofit fontScale="92500" lnSpcReduction="20000"/>
          </a:bodyPr>
          <a:lstStyle/>
          <a:p>
            <a:pPr marL="0" indent="0">
              <a:buNone/>
            </a:pPr>
            <a:r>
              <a:rPr lang="en-US" sz="2000" dirty="0"/>
              <a:t>2019</a:t>
            </a:r>
          </a:p>
          <a:p>
            <a:pPr lvl="1">
              <a:lnSpc>
                <a:spcPct val="120000"/>
              </a:lnSpc>
            </a:pPr>
            <a:r>
              <a:rPr lang="en-US" sz="1800" dirty="0"/>
              <a:t>Topic 1 – Advancing Human-</a:t>
            </a:r>
            <a:r>
              <a:rPr lang="en-US" sz="1800" b="1" dirty="0"/>
              <a:t>robot </a:t>
            </a:r>
            <a:r>
              <a:rPr lang="en-US" sz="1800" dirty="0"/>
              <a:t>Teams for Space Exploration</a:t>
            </a:r>
          </a:p>
          <a:p>
            <a:pPr lvl="1">
              <a:lnSpc>
                <a:spcPct val="120000"/>
              </a:lnSpc>
            </a:pPr>
            <a:r>
              <a:rPr lang="en-US" sz="1800" dirty="0"/>
              <a:t>Topic 2 – Terrain Mapping and Processing </a:t>
            </a:r>
            <a:r>
              <a:rPr lang="en-US" sz="1800" b="1" dirty="0"/>
              <a:t>Algorithms</a:t>
            </a:r>
          </a:p>
          <a:p>
            <a:pPr lvl="1">
              <a:lnSpc>
                <a:spcPct val="120000"/>
              </a:lnSpc>
            </a:pPr>
            <a:r>
              <a:rPr lang="en-US" sz="1800" dirty="0"/>
              <a:t>Topic 3 – Advanced Thermal Control </a:t>
            </a:r>
            <a:r>
              <a:rPr lang="en-US" sz="1800" b="1" dirty="0"/>
              <a:t>Materials</a:t>
            </a:r>
            <a:r>
              <a:rPr lang="en-US" sz="1800" dirty="0"/>
              <a:t> for Exploration Spacecraft</a:t>
            </a:r>
          </a:p>
          <a:p>
            <a:pPr lvl="1">
              <a:lnSpc>
                <a:spcPct val="120000"/>
              </a:lnSpc>
            </a:pPr>
            <a:r>
              <a:rPr lang="en-US" sz="1800" dirty="0"/>
              <a:t>Topic 4 – Intelligent Calibration of Constellations of </a:t>
            </a:r>
            <a:r>
              <a:rPr lang="en-US" sz="1800" b="1" dirty="0"/>
              <a:t>Sensors</a:t>
            </a:r>
          </a:p>
          <a:p>
            <a:pPr marL="0" indent="0">
              <a:buNone/>
            </a:pPr>
            <a:endParaRPr lang="en-US" dirty="0"/>
          </a:p>
        </p:txBody>
      </p:sp>
    </p:spTree>
    <p:extLst>
      <p:ext uri="{BB962C8B-B14F-4D97-AF65-F5344CB8AC3E}">
        <p14:creationId xmlns:p14="http://schemas.microsoft.com/office/powerpoint/2010/main" val="3157197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756A0-0747-49B2-89ED-0422557B5736}"/>
              </a:ext>
            </a:extLst>
          </p:cNvPr>
          <p:cNvSpPr>
            <a:spLocks noGrp="1"/>
          </p:cNvSpPr>
          <p:nvPr>
            <p:ph type="title"/>
          </p:nvPr>
        </p:nvSpPr>
        <p:spPr/>
        <p:txBody>
          <a:bodyPr/>
          <a:lstStyle/>
          <a:p>
            <a:r>
              <a:rPr lang="en-US" dirty="0"/>
              <a:t>Who is Eligible? What is the funding?</a:t>
            </a:r>
          </a:p>
        </p:txBody>
      </p:sp>
      <p:sp>
        <p:nvSpPr>
          <p:cNvPr id="3" name="Content Placeholder 2">
            <a:extLst>
              <a:ext uri="{FF2B5EF4-FFF2-40B4-BE49-F238E27FC236}">
                <a16:creationId xmlns:a16="http://schemas.microsoft.com/office/drawing/2014/main" id="{DFC62AC8-0E80-4C8B-9A9D-817AC0F9DDA7}"/>
              </a:ext>
            </a:extLst>
          </p:cNvPr>
          <p:cNvSpPr>
            <a:spLocks noGrp="1"/>
          </p:cNvSpPr>
          <p:nvPr>
            <p:ph idx="1"/>
          </p:nvPr>
        </p:nvSpPr>
        <p:spPr/>
        <p:txBody>
          <a:bodyPr>
            <a:normAutofit/>
          </a:bodyPr>
          <a:lstStyle/>
          <a:p>
            <a:pPr marL="0" indent="0">
              <a:buNone/>
            </a:pPr>
            <a:r>
              <a:rPr lang="en-US" sz="2000" b="0" i="0" dirty="0">
                <a:solidFill>
                  <a:srgbClr val="000000"/>
                </a:solidFill>
                <a:effectLst/>
              </a:rPr>
              <a:t>Only accredited U.S. universities are eligible to submit proposals on behalf of an </a:t>
            </a:r>
            <a:r>
              <a:rPr lang="en-US" sz="2000" b="1" i="0" dirty="0">
                <a:solidFill>
                  <a:srgbClr val="000000"/>
                </a:solidFill>
                <a:effectLst/>
              </a:rPr>
              <a:t>untenured Assistant Professor on the tenure track at the sponsoring U.S. university</a:t>
            </a:r>
            <a:r>
              <a:rPr lang="en-US" sz="2000" b="0" i="0" dirty="0">
                <a:solidFill>
                  <a:srgbClr val="000000"/>
                </a:solidFill>
                <a:effectLst/>
              </a:rPr>
              <a:t> at the time of award. A single, eligible Principal Investigator (PI) must lead the proposed research. </a:t>
            </a:r>
            <a:r>
              <a:rPr lang="en-US" sz="2000" b="1" i="0" dirty="0">
                <a:solidFill>
                  <a:srgbClr val="000000"/>
                </a:solidFill>
                <a:effectLst/>
              </a:rPr>
              <a:t>Co-Investigators are not permitted</a:t>
            </a:r>
            <a:r>
              <a:rPr lang="en-US" sz="2000" b="0" i="0" dirty="0">
                <a:solidFill>
                  <a:srgbClr val="000000"/>
                </a:solidFill>
                <a:effectLst/>
              </a:rPr>
              <a:t>. Collaborators (other than NASA civil servants/JPL) are permitted. The PI </a:t>
            </a:r>
            <a:r>
              <a:rPr lang="en-US" sz="2000" b="1" i="0" dirty="0">
                <a:solidFill>
                  <a:srgbClr val="000000"/>
                </a:solidFill>
                <a:effectLst/>
              </a:rPr>
              <a:t>must be a U.S. citizen </a:t>
            </a:r>
            <a:r>
              <a:rPr lang="en-US" sz="2000" b="0" i="0" dirty="0">
                <a:solidFill>
                  <a:srgbClr val="000000"/>
                </a:solidFill>
                <a:effectLst/>
              </a:rPr>
              <a:t>or have lawful status of permanent residency. </a:t>
            </a:r>
          </a:p>
          <a:p>
            <a:pPr marL="0" indent="0">
              <a:buNone/>
            </a:pPr>
            <a:endParaRPr lang="en-US" sz="2000" dirty="0">
              <a:solidFill>
                <a:srgbClr val="000000"/>
              </a:solidFill>
            </a:endParaRPr>
          </a:p>
          <a:p>
            <a:pPr marL="0" indent="0">
              <a:buNone/>
            </a:pPr>
            <a:r>
              <a:rPr lang="en-US" sz="2000" dirty="0"/>
              <a:t>Funds are up to $200k per year for up to three years.</a:t>
            </a:r>
          </a:p>
          <a:p>
            <a:pPr marL="0" indent="0">
              <a:buNone/>
            </a:pPr>
            <a:endParaRPr lang="en-US" sz="2000" dirty="0"/>
          </a:p>
        </p:txBody>
      </p:sp>
    </p:spTree>
    <p:extLst>
      <p:ext uri="{BB962C8B-B14F-4D97-AF65-F5344CB8AC3E}">
        <p14:creationId xmlns:p14="http://schemas.microsoft.com/office/powerpoint/2010/main" val="997185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9FA7F-053A-4338-B256-0D38DD9E4027}"/>
              </a:ext>
            </a:extLst>
          </p:cNvPr>
          <p:cNvSpPr>
            <a:spLocks noGrp="1"/>
          </p:cNvSpPr>
          <p:nvPr>
            <p:ph type="title"/>
          </p:nvPr>
        </p:nvSpPr>
        <p:spPr/>
        <p:txBody>
          <a:bodyPr/>
          <a:lstStyle/>
          <a:p>
            <a:r>
              <a:rPr lang="en-US" dirty="0"/>
              <a:t>Important Dates</a:t>
            </a:r>
          </a:p>
        </p:txBody>
      </p:sp>
      <p:sp>
        <p:nvSpPr>
          <p:cNvPr id="3" name="Content Placeholder 2">
            <a:extLst>
              <a:ext uri="{FF2B5EF4-FFF2-40B4-BE49-F238E27FC236}">
                <a16:creationId xmlns:a16="http://schemas.microsoft.com/office/drawing/2014/main" id="{4C4519DF-8061-41C4-A248-551A58FE9CA5}"/>
              </a:ext>
            </a:extLst>
          </p:cNvPr>
          <p:cNvSpPr>
            <a:spLocks noGrp="1"/>
          </p:cNvSpPr>
          <p:nvPr>
            <p:ph idx="1"/>
          </p:nvPr>
        </p:nvSpPr>
        <p:spPr/>
        <p:txBody>
          <a:bodyPr>
            <a:normAutofit/>
          </a:bodyPr>
          <a:lstStyle/>
          <a:p>
            <a:pPr marL="0" indent="0">
              <a:buNone/>
            </a:pPr>
            <a:r>
              <a:rPr lang="en-US" sz="2400" dirty="0"/>
              <a:t>ECF 2020 Schedule</a:t>
            </a:r>
          </a:p>
          <a:p>
            <a:pPr marL="342900" indent="-342900">
              <a:buAutoNum type="arabicPeriod"/>
            </a:pPr>
            <a:r>
              <a:rPr lang="en-US" sz="2400" dirty="0"/>
              <a:t>Release date: </a:t>
            </a:r>
            <a:r>
              <a:rPr lang="en-US" sz="2400" dirty="0">
                <a:solidFill>
                  <a:srgbClr val="FF0000"/>
                </a:solidFill>
              </a:rPr>
              <a:t>Feb. 05</a:t>
            </a:r>
          </a:p>
          <a:p>
            <a:pPr marL="342900" indent="-342900">
              <a:buAutoNum type="arabicPeriod"/>
            </a:pPr>
            <a:r>
              <a:rPr lang="en-US" sz="2400" dirty="0"/>
              <a:t>Notice of Intent due </a:t>
            </a:r>
            <a:r>
              <a:rPr lang="en-US" sz="2400" dirty="0">
                <a:solidFill>
                  <a:srgbClr val="FF0000"/>
                </a:solidFill>
              </a:rPr>
              <a:t>Feb. 26</a:t>
            </a:r>
          </a:p>
          <a:p>
            <a:pPr marL="342900" indent="-342900">
              <a:buAutoNum type="arabicPeriod"/>
            </a:pPr>
            <a:r>
              <a:rPr lang="en-US" sz="2400" dirty="0"/>
              <a:t>Proposal due April 22, 2020</a:t>
            </a:r>
          </a:p>
          <a:p>
            <a:pPr marL="342900" indent="-342900">
              <a:buAutoNum type="arabicPeriod"/>
            </a:pPr>
            <a:r>
              <a:rPr lang="en-US" sz="2400" dirty="0"/>
              <a:t>Selection notification target August 27, 2020</a:t>
            </a:r>
          </a:p>
          <a:p>
            <a:pPr marL="342900" indent="-342900">
              <a:buAutoNum type="arabicPeriod"/>
            </a:pPr>
            <a:r>
              <a:rPr lang="en-US" sz="2400" dirty="0"/>
              <a:t>Award target date mid-October 2020</a:t>
            </a:r>
          </a:p>
        </p:txBody>
      </p:sp>
    </p:spTree>
    <p:extLst>
      <p:ext uri="{BB962C8B-B14F-4D97-AF65-F5344CB8AC3E}">
        <p14:creationId xmlns:p14="http://schemas.microsoft.com/office/powerpoint/2010/main" val="2286760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F1034-3D3B-44D4-8E0A-CD72FC1F5970}"/>
              </a:ext>
            </a:extLst>
          </p:cNvPr>
          <p:cNvSpPr>
            <a:spLocks noGrp="1"/>
          </p:cNvSpPr>
          <p:nvPr>
            <p:ph type="title"/>
          </p:nvPr>
        </p:nvSpPr>
        <p:spPr/>
        <p:txBody>
          <a:bodyPr/>
          <a:lstStyle/>
          <a:p>
            <a:r>
              <a:rPr lang="en-US" dirty="0"/>
              <a:t>What has been funded previously?</a:t>
            </a:r>
          </a:p>
        </p:txBody>
      </p:sp>
      <p:sp>
        <p:nvSpPr>
          <p:cNvPr id="3" name="Content Placeholder 2">
            <a:extLst>
              <a:ext uri="{FF2B5EF4-FFF2-40B4-BE49-F238E27FC236}">
                <a16:creationId xmlns:a16="http://schemas.microsoft.com/office/drawing/2014/main" id="{225F9809-000D-4C88-8B97-C3D38ACA7D50}"/>
              </a:ext>
            </a:extLst>
          </p:cNvPr>
          <p:cNvSpPr>
            <a:spLocks noGrp="1"/>
          </p:cNvSpPr>
          <p:nvPr>
            <p:ph idx="1"/>
          </p:nvPr>
        </p:nvSpPr>
        <p:spPr>
          <a:xfrm>
            <a:off x="430695" y="1685675"/>
            <a:ext cx="11330609" cy="4923847"/>
          </a:xfrm>
        </p:spPr>
        <p:txBody>
          <a:bodyPr>
            <a:noAutofit/>
          </a:bodyPr>
          <a:lstStyle/>
          <a:p>
            <a:pPr marL="0" indent="0" algn="l">
              <a:buNone/>
            </a:pPr>
            <a:r>
              <a:rPr lang="en-US" sz="1600" b="1" i="0" dirty="0">
                <a:solidFill>
                  <a:srgbClr val="000000"/>
                </a:solidFill>
                <a:effectLst/>
              </a:rPr>
              <a:t>Coordinated Multi-Robots for Planetary Exploration</a:t>
            </a:r>
            <a:endParaRPr lang="en-US" sz="1600" b="0" i="0" dirty="0">
              <a:solidFill>
                <a:srgbClr val="000000"/>
              </a:solidFill>
              <a:effectLst/>
            </a:endParaRPr>
          </a:p>
          <a:p>
            <a:pPr marL="274320" lvl="1" indent="0">
              <a:buNone/>
            </a:pPr>
            <a:r>
              <a:rPr lang="en-US" sz="1100" b="1" i="0" dirty="0">
                <a:solidFill>
                  <a:srgbClr val="000000"/>
                </a:solidFill>
                <a:effectLst/>
              </a:rPr>
              <a:t>Elliot Hawkes, </a:t>
            </a:r>
            <a:r>
              <a:rPr lang="en-US" sz="1100" b="0" i="1" dirty="0">
                <a:solidFill>
                  <a:srgbClr val="000000"/>
                </a:solidFill>
                <a:effectLst/>
              </a:rPr>
              <a:t>University of California, Santa Barbara</a:t>
            </a:r>
            <a:br>
              <a:rPr lang="en-US" sz="1100" b="0" i="0" dirty="0">
                <a:solidFill>
                  <a:srgbClr val="000000"/>
                </a:solidFill>
                <a:effectLst/>
              </a:rPr>
            </a:br>
            <a:r>
              <a:rPr lang="en-US" sz="1100" b="0" i="0" u="none" strike="noStrike" dirty="0">
                <a:solidFill>
                  <a:srgbClr val="428BCA"/>
                </a:solidFill>
                <a:effectLst/>
                <a:hlinkClick r:id="rId3"/>
              </a:rPr>
              <a:t>Highly Mobile, Self-Anchoring Robots for Coordinated, High-Force Environmental Interaction</a:t>
            </a:r>
            <a:endParaRPr lang="en-US" sz="1100" u="none" strike="noStrike" dirty="0">
              <a:solidFill>
                <a:srgbClr val="000000"/>
              </a:solidFill>
            </a:endParaRPr>
          </a:p>
          <a:p>
            <a:pPr marL="274320" lvl="1" indent="0">
              <a:buNone/>
            </a:pPr>
            <a:r>
              <a:rPr lang="en-US" sz="1100" b="1" i="0" dirty="0">
                <a:solidFill>
                  <a:srgbClr val="000000"/>
                </a:solidFill>
                <a:effectLst/>
              </a:rPr>
              <a:t>Hannah Stuart, </a:t>
            </a:r>
            <a:r>
              <a:rPr lang="en-US" sz="1100" b="0" i="1" dirty="0">
                <a:solidFill>
                  <a:srgbClr val="000000"/>
                </a:solidFill>
                <a:effectLst/>
              </a:rPr>
              <a:t>University of California, Berkeley</a:t>
            </a:r>
            <a:br>
              <a:rPr lang="en-US" sz="1100" b="0" i="0" dirty="0">
                <a:solidFill>
                  <a:srgbClr val="000000"/>
                </a:solidFill>
                <a:effectLst/>
              </a:rPr>
            </a:br>
            <a:r>
              <a:rPr lang="en-US" sz="1100" b="0" i="0" u="none" strike="noStrike" dirty="0">
                <a:solidFill>
                  <a:srgbClr val="428BCA"/>
                </a:solidFill>
                <a:effectLst/>
                <a:hlinkClick r:id="rId4"/>
              </a:rPr>
              <a:t>Forceful Manual Manipulation with Millirobot Ensembles on Unreliable Substrates</a:t>
            </a:r>
            <a:endParaRPr lang="en-US" sz="1100" u="none" strike="noStrike" dirty="0">
              <a:solidFill>
                <a:srgbClr val="000000"/>
              </a:solidFill>
            </a:endParaRPr>
          </a:p>
          <a:p>
            <a:pPr marL="274320" lvl="1" indent="0">
              <a:buNone/>
            </a:pPr>
            <a:r>
              <a:rPr lang="en-US" sz="1100" b="1" i="0" dirty="0">
                <a:solidFill>
                  <a:srgbClr val="000000"/>
                </a:solidFill>
                <a:effectLst/>
              </a:rPr>
              <a:t>Sze Zheng Yong, </a:t>
            </a:r>
            <a:r>
              <a:rPr lang="en-US" sz="1100" b="0" i="1" dirty="0">
                <a:solidFill>
                  <a:srgbClr val="000000"/>
                </a:solidFill>
                <a:effectLst/>
              </a:rPr>
              <a:t>Arizona State University, </a:t>
            </a:r>
            <a:r>
              <a:rPr lang="en-US" sz="1100" b="0" i="0" u="none" strike="noStrike" dirty="0">
                <a:solidFill>
                  <a:srgbClr val="428BCA"/>
                </a:solidFill>
                <a:effectLst/>
                <a:hlinkClick r:id="rId5"/>
              </a:rPr>
              <a:t>Coordinated Multi-robot-chain for Terrain Estimation and Exploration</a:t>
            </a:r>
            <a:endParaRPr lang="en-US" sz="1100" b="0" i="0" dirty="0">
              <a:solidFill>
                <a:srgbClr val="000000"/>
              </a:solidFill>
              <a:effectLst/>
            </a:endParaRPr>
          </a:p>
          <a:p>
            <a:pPr marL="0" indent="0" algn="l">
              <a:buNone/>
            </a:pPr>
            <a:r>
              <a:rPr lang="en-US" sz="1600" b="1" i="0" dirty="0">
                <a:solidFill>
                  <a:srgbClr val="000000"/>
                </a:solidFill>
                <a:effectLst/>
              </a:rPr>
              <a:t>Advanced Plant / Food Production Technologies for Space Exploration</a:t>
            </a:r>
            <a:endParaRPr lang="en-US" sz="1600" b="0" i="0" dirty="0">
              <a:solidFill>
                <a:srgbClr val="000000"/>
              </a:solidFill>
              <a:effectLst/>
            </a:endParaRPr>
          </a:p>
          <a:p>
            <a:pPr marL="274320" lvl="1" indent="0">
              <a:buNone/>
            </a:pPr>
            <a:r>
              <a:rPr lang="en-US" sz="1100" b="1" i="0" dirty="0">
                <a:solidFill>
                  <a:srgbClr val="000000"/>
                </a:solidFill>
                <a:effectLst/>
              </a:rPr>
              <a:t>Ying </a:t>
            </a:r>
            <a:r>
              <a:rPr lang="en-US" sz="1100" b="1" i="0" dirty="0" err="1">
                <a:solidFill>
                  <a:srgbClr val="000000"/>
                </a:solidFill>
                <a:effectLst/>
              </a:rPr>
              <a:t>Diao</a:t>
            </a:r>
            <a:r>
              <a:rPr lang="en-US" sz="1100" b="1" i="0" dirty="0">
                <a:solidFill>
                  <a:srgbClr val="000000"/>
                </a:solidFill>
                <a:effectLst/>
              </a:rPr>
              <a:t>, </a:t>
            </a:r>
            <a:r>
              <a:rPr lang="en-US" sz="1100" b="0" i="1" dirty="0">
                <a:solidFill>
                  <a:srgbClr val="000000"/>
                </a:solidFill>
                <a:effectLst/>
              </a:rPr>
              <a:t>University of Illinois at Urbana-Champaign</a:t>
            </a:r>
            <a:br>
              <a:rPr lang="en-US" sz="1100" b="0" i="0" dirty="0">
                <a:solidFill>
                  <a:srgbClr val="000000"/>
                </a:solidFill>
                <a:effectLst/>
              </a:rPr>
            </a:br>
            <a:r>
              <a:rPr lang="en-US" sz="1100" b="0" i="0" u="none" strike="noStrike" dirty="0">
                <a:solidFill>
                  <a:srgbClr val="428BCA"/>
                </a:solidFill>
                <a:effectLst/>
                <a:hlinkClick r:id="rId6"/>
              </a:rPr>
              <a:t>Remote Autonomous Plant Sensing for Space Exploration Enabled by Wearable Printed Electronics</a:t>
            </a:r>
            <a:br>
              <a:rPr lang="en-US" sz="1100" b="0" i="0" dirty="0">
                <a:solidFill>
                  <a:srgbClr val="000000"/>
                </a:solidFill>
                <a:effectLst/>
              </a:rPr>
            </a:br>
            <a:r>
              <a:rPr lang="en-US" sz="1100" b="0" i="0" dirty="0">
                <a:solidFill>
                  <a:srgbClr val="000000"/>
                </a:solidFill>
                <a:effectLst/>
              </a:rPr>
              <a:t> </a:t>
            </a:r>
            <a:r>
              <a:rPr lang="en-US" sz="1100" b="1" i="0" dirty="0">
                <a:solidFill>
                  <a:srgbClr val="000000"/>
                </a:solidFill>
                <a:effectLst/>
              </a:rPr>
              <a:t>Tina Wang, </a:t>
            </a:r>
            <a:r>
              <a:rPr lang="en-US" sz="1100" b="0" i="1" dirty="0">
                <a:solidFill>
                  <a:srgbClr val="000000"/>
                </a:solidFill>
                <a:effectLst/>
              </a:rPr>
              <a:t>University of Wisconsin-Madison</a:t>
            </a:r>
            <a:br>
              <a:rPr lang="en-US" sz="1100" b="0" i="0" dirty="0">
                <a:solidFill>
                  <a:srgbClr val="000000"/>
                </a:solidFill>
                <a:effectLst/>
              </a:rPr>
            </a:br>
            <a:r>
              <a:rPr lang="en-US" sz="1100" b="0" i="0" u="none" strike="noStrike" dirty="0">
                <a:solidFill>
                  <a:srgbClr val="428BCA"/>
                </a:solidFill>
                <a:effectLst/>
                <a:hlinkClick r:id="rId7"/>
              </a:rPr>
              <a:t>Directed Evolution of Rubisco for Improved Carbon Dioxide Capture and Conversion</a:t>
            </a:r>
            <a:endParaRPr lang="en-US" sz="1100" b="0" i="0" dirty="0">
              <a:solidFill>
                <a:srgbClr val="000000"/>
              </a:solidFill>
              <a:effectLst/>
            </a:endParaRPr>
          </a:p>
          <a:p>
            <a:pPr marL="0" indent="0" algn="l">
              <a:buNone/>
            </a:pPr>
            <a:r>
              <a:rPr lang="en-US" sz="1600" b="1" i="0" dirty="0">
                <a:solidFill>
                  <a:srgbClr val="000000"/>
                </a:solidFill>
                <a:effectLst/>
              </a:rPr>
              <a:t>Enhanced Diagnostics for Characterizing Entry Aerothermal Environments in High-enthalpy Impulse Facilities</a:t>
            </a:r>
            <a:endParaRPr lang="en-US" sz="1600" b="0" i="0" dirty="0">
              <a:solidFill>
                <a:srgbClr val="000000"/>
              </a:solidFill>
              <a:effectLst/>
            </a:endParaRPr>
          </a:p>
          <a:p>
            <a:pPr marL="274320" lvl="1" indent="0">
              <a:buNone/>
            </a:pPr>
            <a:r>
              <a:rPr lang="en-US" sz="1100" b="1" i="0" dirty="0">
                <a:solidFill>
                  <a:srgbClr val="000000"/>
                </a:solidFill>
                <a:effectLst/>
              </a:rPr>
              <a:t>Chloe </a:t>
            </a:r>
            <a:r>
              <a:rPr lang="en-US" sz="1100" b="1" i="0" dirty="0" err="1">
                <a:solidFill>
                  <a:srgbClr val="000000"/>
                </a:solidFill>
                <a:effectLst/>
              </a:rPr>
              <a:t>Dedic</a:t>
            </a:r>
            <a:r>
              <a:rPr lang="en-US" sz="1100" b="1" i="0" dirty="0">
                <a:solidFill>
                  <a:srgbClr val="000000"/>
                </a:solidFill>
                <a:effectLst/>
              </a:rPr>
              <a:t>, </a:t>
            </a:r>
            <a:r>
              <a:rPr lang="en-US" sz="1100" b="0" i="1" dirty="0">
                <a:solidFill>
                  <a:srgbClr val="000000"/>
                </a:solidFill>
                <a:effectLst/>
              </a:rPr>
              <a:t>University of Virginia</a:t>
            </a:r>
            <a:br>
              <a:rPr lang="en-US" sz="1100" b="0" i="0" dirty="0">
                <a:solidFill>
                  <a:srgbClr val="000000"/>
                </a:solidFill>
                <a:effectLst/>
              </a:rPr>
            </a:br>
            <a:r>
              <a:rPr lang="en-US" sz="1100" b="0" i="0" u="none" strike="noStrike" dirty="0">
                <a:solidFill>
                  <a:srgbClr val="428BCA"/>
                </a:solidFill>
                <a:effectLst/>
                <a:hlinkClick r:id="rId8"/>
              </a:rPr>
              <a:t>Spatially-resolved Vibrational and Rotational Energy Distributions Using Ultrafast CARS for Multi-species Hypersonic Flow Characterization</a:t>
            </a:r>
            <a:br>
              <a:rPr lang="en-US" sz="1100" b="0" i="0" dirty="0">
                <a:solidFill>
                  <a:srgbClr val="000000"/>
                </a:solidFill>
                <a:effectLst/>
              </a:rPr>
            </a:br>
            <a:r>
              <a:rPr lang="en-US" sz="1100" b="1" i="0" dirty="0">
                <a:solidFill>
                  <a:srgbClr val="000000"/>
                </a:solidFill>
                <a:effectLst/>
              </a:rPr>
              <a:t>Christopher </a:t>
            </a:r>
            <a:r>
              <a:rPr lang="en-US" sz="1100" b="1" i="0" dirty="0" err="1">
                <a:solidFill>
                  <a:srgbClr val="000000"/>
                </a:solidFill>
                <a:effectLst/>
              </a:rPr>
              <a:t>Goldenstein</a:t>
            </a:r>
            <a:r>
              <a:rPr lang="en-US" sz="1100" b="1" i="0" dirty="0">
                <a:solidFill>
                  <a:srgbClr val="000000"/>
                </a:solidFill>
                <a:effectLst/>
              </a:rPr>
              <a:t>, </a:t>
            </a:r>
            <a:r>
              <a:rPr lang="en-US" sz="1100" b="0" i="1" dirty="0">
                <a:solidFill>
                  <a:srgbClr val="000000"/>
                </a:solidFill>
                <a:effectLst/>
              </a:rPr>
              <a:t>Purdue University</a:t>
            </a:r>
            <a:br>
              <a:rPr lang="en-US" sz="1100" b="0" i="0" dirty="0">
                <a:solidFill>
                  <a:srgbClr val="000000"/>
                </a:solidFill>
                <a:effectLst/>
              </a:rPr>
            </a:br>
            <a:r>
              <a:rPr lang="en-US" sz="1100" b="0" i="0" u="none" strike="noStrike" dirty="0">
                <a:solidFill>
                  <a:srgbClr val="428BCA"/>
                </a:solidFill>
                <a:effectLst/>
                <a:hlinkClick r:id="rId9"/>
              </a:rPr>
              <a:t>Ultrafast Laser Absorption Spectroscopy for Characterizing Shock-Heated Gases</a:t>
            </a:r>
            <a:endParaRPr lang="en-US" sz="1100" u="none" strike="noStrike" dirty="0">
              <a:solidFill>
                <a:srgbClr val="000000"/>
              </a:solidFill>
            </a:endParaRPr>
          </a:p>
          <a:p>
            <a:pPr marL="274320" lvl="1" indent="0">
              <a:buNone/>
            </a:pPr>
            <a:r>
              <a:rPr lang="en-US" sz="1100" b="1" i="0" dirty="0">
                <a:solidFill>
                  <a:srgbClr val="000000"/>
                </a:solidFill>
                <a:effectLst/>
              </a:rPr>
              <a:t>Raymond </a:t>
            </a:r>
            <a:r>
              <a:rPr lang="en-US" sz="1100" b="1" i="0" dirty="0" err="1">
                <a:solidFill>
                  <a:srgbClr val="000000"/>
                </a:solidFill>
                <a:effectLst/>
              </a:rPr>
              <a:t>Spearrin</a:t>
            </a:r>
            <a:r>
              <a:rPr lang="en-US" sz="1100" b="1" i="0" dirty="0">
                <a:solidFill>
                  <a:srgbClr val="000000"/>
                </a:solidFill>
                <a:effectLst/>
              </a:rPr>
              <a:t>, </a:t>
            </a:r>
            <a:r>
              <a:rPr lang="en-US" sz="1100" b="0" i="1" dirty="0">
                <a:solidFill>
                  <a:srgbClr val="000000"/>
                </a:solidFill>
                <a:effectLst/>
              </a:rPr>
              <a:t>University of California, Los Angeles</a:t>
            </a:r>
            <a:br>
              <a:rPr lang="en-US" sz="1100" b="0" i="0" dirty="0">
                <a:solidFill>
                  <a:srgbClr val="000000"/>
                </a:solidFill>
                <a:effectLst/>
              </a:rPr>
            </a:br>
            <a:r>
              <a:rPr lang="en-US" sz="1100" b="0" i="0" u="none" strike="noStrike" dirty="0">
                <a:solidFill>
                  <a:srgbClr val="428BCA"/>
                </a:solidFill>
                <a:effectLst/>
                <a:hlinkClick r:id="rId10"/>
              </a:rPr>
              <a:t>High-speed Infrared Laser Absorption Imaging of State Populations and Multiple Temperatures for Entry Studies</a:t>
            </a:r>
            <a:endParaRPr lang="en-US" sz="1100" b="0" i="0" dirty="0">
              <a:solidFill>
                <a:srgbClr val="000000"/>
              </a:solidFill>
              <a:effectLst/>
            </a:endParaRPr>
          </a:p>
          <a:p>
            <a:pPr algn="l"/>
            <a:r>
              <a:rPr lang="en-US" sz="1600" b="1" i="0" dirty="0">
                <a:solidFill>
                  <a:srgbClr val="000000"/>
                </a:solidFill>
                <a:effectLst/>
              </a:rPr>
              <a:t>Micro or Nano-structuring Multi-layer Insulation Shields for Ultra-low Emissivity</a:t>
            </a:r>
            <a:endParaRPr lang="en-US" sz="1600" b="0" i="0" dirty="0">
              <a:solidFill>
                <a:srgbClr val="000000"/>
              </a:solidFill>
              <a:effectLst/>
            </a:endParaRPr>
          </a:p>
          <a:p>
            <a:pPr marL="274320" lvl="1" indent="0">
              <a:buNone/>
            </a:pPr>
            <a:r>
              <a:rPr lang="en-US" sz="1100" b="1" i="0" dirty="0">
                <a:solidFill>
                  <a:srgbClr val="000000"/>
                </a:solidFill>
                <a:effectLst/>
              </a:rPr>
              <a:t>Shankar Narayanan, </a:t>
            </a:r>
            <a:r>
              <a:rPr lang="en-US" sz="1100" b="0" i="1" dirty="0" err="1">
                <a:solidFill>
                  <a:srgbClr val="000000"/>
                </a:solidFill>
                <a:effectLst/>
              </a:rPr>
              <a:t>Renselaer</a:t>
            </a:r>
            <a:r>
              <a:rPr lang="en-US" sz="1100" b="0" i="1" dirty="0">
                <a:solidFill>
                  <a:srgbClr val="000000"/>
                </a:solidFill>
                <a:effectLst/>
              </a:rPr>
              <a:t> Polytechnic Institute</a:t>
            </a:r>
            <a:br>
              <a:rPr lang="en-US" sz="1100" b="0" i="0" dirty="0">
                <a:solidFill>
                  <a:srgbClr val="000000"/>
                </a:solidFill>
                <a:effectLst/>
              </a:rPr>
            </a:br>
            <a:r>
              <a:rPr lang="en-US" sz="1100" b="0" i="0" u="none" strike="noStrike" dirty="0">
                <a:solidFill>
                  <a:srgbClr val="428BCA"/>
                </a:solidFill>
                <a:effectLst/>
                <a:hlinkClick r:id="rId11"/>
              </a:rPr>
              <a:t>Three-dimensional Hierarchical Structures as Multi-layer Insulation for Terrestrial and Space Applications</a:t>
            </a:r>
            <a:endParaRPr lang="en-US" sz="1100" b="0" i="0" dirty="0">
              <a:solidFill>
                <a:srgbClr val="000000"/>
              </a:solidFill>
              <a:effectLst/>
            </a:endParaRPr>
          </a:p>
          <a:p>
            <a:endParaRPr lang="en-US" sz="1600" dirty="0"/>
          </a:p>
        </p:txBody>
      </p:sp>
    </p:spTree>
    <p:extLst>
      <p:ext uri="{BB962C8B-B14F-4D97-AF65-F5344CB8AC3E}">
        <p14:creationId xmlns:p14="http://schemas.microsoft.com/office/powerpoint/2010/main" val="3048228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9D0-F177-4BBA-9A0B-DBA69E2ED764}"/>
              </a:ext>
            </a:extLst>
          </p:cNvPr>
          <p:cNvSpPr>
            <a:spLocks noGrp="1"/>
          </p:cNvSpPr>
          <p:nvPr>
            <p:ph type="title"/>
          </p:nvPr>
        </p:nvSpPr>
        <p:spPr/>
        <p:txBody>
          <a:bodyPr>
            <a:normAutofit/>
          </a:bodyPr>
          <a:lstStyle/>
          <a:p>
            <a:pPr algn="ctr"/>
            <a:r>
              <a:rPr lang="en-US"/>
              <a:t>Overview of today’s session</a:t>
            </a:r>
            <a:endParaRPr lang="en-US" dirty="0"/>
          </a:p>
        </p:txBody>
      </p:sp>
      <p:graphicFrame>
        <p:nvGraphicFramePr>
          <p:cNvPr id="5" name="Content Placeholder 2" descr="SmartArt graphic">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1756190056"/>
              </p:ext>
            </p:extLst>
          </p:nvPr>
        </p:nvGraphicFramePr>
        <p:xfrm>
          <a:off x="1066800" y="2103438"/>
          <a:ext cx="10058400" cy="3849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243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02490-E020-4F8A-AA4F-DEA8B03B5B90}"/>
              </a:ext>
            </a:extLst>
          </p:cNvPr>
          <p:cNvSpPr>
            <a:spLocks noGrp="1"/>
          </p:cNvSpPr>
          <p:nvPr>
            <p:ph type="title"/>
          </p:nvPr>
        </p:nvSpPr>
        <p:spPr/>
        <p:txBody>
          <a:bodyPr>
            <a:normAutofit/>
          </a:bodyPr>
          <a:lstStyle/>
          <a:p>
            <a:r>
              <a:rPr lang="en-US" dirty="0"/>
              <a:t>Things to consider…</a:t>
            </a:r>
          </a:p>
        </p:txBody>
      </p:sp>
      <p:sp>
        <p:nvSpPr>
          <p:cNvPr id="5" name="Content Placeholder 4">
            <a:extLst>
              <a:ext uri="{FF2B5EF4-FFF2-40B4-BE49-F238E27FC236}">
                <a16:creationId xmlns:a16="http://schemas.microsoft.com/office/drawing/2014/main" id="{CD5902B4-BA7F-4789-86F3-3BCDAD88D80F}"/>
              </a:ext>
            </a:extLst>
          </p:cNvPr>
          <p:cNvSpPr>
            <a:spLocks noGrp="1"/>
          </p:cNvSpPr>
          <p:nvPr>
            <p:ph idx="1"/>
          </p:nvPr>
        </p:nvSpPr>
        <p:spPr>
          <a:xfrm>
            <a:off x="1066800" y="2014194"/>
            <a:ext cx="10058400" cy="4201212"/>
          </a:xfrm>
        </p:spPr>
        <p:txBody>
          <a:bodyPr>
            <a:normAutofit fontScale="92500" lnSpcReduction="10000"/>
          </a:bodyPr>
          <a:lstStyle/>
          <a:p>
            <a:r>
              <a:rPr lang="en-US" sz="1800" dirty="0"/>
              <a:t>Your research must be </a:t>
            </a:r>
            <a:r>
              <a:rPr lang="en-US" sz="1800" u="sng" dirty="0"/>
              <a:t>very closely </a:t>
            </a:r>
            <a:r>
              <a:rPr lang="en-US" sz="1800" dirty="0"/>
              <a:t>related to their mission.   They are very mission critical. Fundamental science that solves a problem they have. They need to know how your research will advance their science.</a:t>
            </a:r>
          </a:p>
          <a:p>
            <a:r>
              <a:rPr lang="en-US" sz="1800" dirty="0"/>
              <a:t>They do not have program managers to talk to.  When you submit, no discussion ahead of time.  After you get an award, there will be a NASA scientist you will work with and you will visit the NASA center yearly.  There are contacts for questions about the FOA.</a:t>
            </a:r>
          </a:p>
          <a:p>
            <a:r>
              <a:rPr lang="en-US" sz="1800" dirty="0"/>
              <a:t>NASA uses a lot of jargon.  You need to understand it.  Your proposal needs to read and look like a NASA doc as much as possible.</a:t>
            </a:r>
          </a:p>
          <a:p>
            <a:r>
              <a:rPr lang="en-US" sz="1800" dirty="0"/>
              <a:t>TRL (technology readiness level) they want to see you advancing quickly.  Different than DOE’s levels.</a:t>
            </a:r>
          </a:p>
          <a:p>
            <a:r>
              <a:rPr lang="en-US" sz="1800" dirty="0"/>
              <a:t>Because NASA’s topics differ every year, you may or may not be a good match year to year.  If you see a good alignment, submit, don’t wait.</a:t>
            </a:r>
          </a:p>
          <a:p>
            <a:r>
              <a:rPr lang="en-US" sz="1800" dirty="0"/>
              <a:t>Once you are funded by NASA, it is easier to continue to get funding by NASA.</a:t>
            </a:r>
          </a:p>
        </p:txBody>
      </p:sp>
    </p:spTree>
    <p:extLst>
      <p:ext uri="{BB962C8B-B14F-4D97-AF65-F5344CB8AC3E}">
        <p14:creationId xmlns:p14="http://schemas.microsoft.com/office/powerpoint/2010/main" val="2205186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579F0-36EC-4D88-9DE8-7FA9DBACCC63}"/>
              </a:ext>
            </a:extLst>
          </p:cNvPr>
          <p:cNvSpPr>
            <a:spLocks noGrp="1"/>
          </p:cNvSpPr>
          <p:nvPr>
            <p:ph type="title"/>
          </p:nvPr>
        </p:nvSpPr>
        <p:spPr/>
        <p:txBody>
          <a:bodyPr/>
          <a:lstStyle/>
          <a:p>
            <a:r>
              <a:rPr lang="en-US" dirty="0"/>
              <a:t>NASA Panel Discussion</a:t>
            </a:r>
          </a:p>
        </p:txBody>
      </p:sp>
      <p:sp>
        <p:nvSpPr>
          <p:cNvPr id="3" name="Content Placeholder 2">
            <a:extLst>
              <a:ext uri="{FF2B5EF4-FFF2-40B4-BE49-F238E27FC236}">
                <a16:creationId xmlns:a16="http://schemas.microsoft.com/office/drawing/2014/main" id="{BD3E93D1-7C82-46A5-B300-D57EEB13F62E}"/>
              </a:ext>
            </a:extLst>
          </p:cNvPr>
          <p:cNvSpPr>
            <a:spLocks noGrp="1"/>
          </p:cNvSpPr>
          <p:nvPr>
            <p:ph sz="half" idx="1"/>
          </p:nvPr>
        </p:nvSpPr>
        <p:spPr>
          <a:xfrm>
            <a:off x="6235148" y="2173688"/>
            <a:ext cx="4663440" cy="3749040"/>
          </a:xfrm>
        </p:spPr>
        <p:txBody>
          <a:bodyPr/>
          <a:lstStyle/>
          <a:p>
            <a:pPr marL="0" indent="0">
              <a:buNone/>
            </a:pPr>
            <a:r>
              <a:rPr lang="en-US" b="1" dirty="0"/>
              <a:t>Dr. Jeremy Owens</a:t>
            </a:r>
          </a:p>
          <a:p>
            <a:pPr marL="0" indent="0">
              <a:buNone/>
            </a:pPr>
            <a:r>
              <a:rPr lang="en-US" dirty="0"/>
              <a:t>Associate Professor, Earth, Ocean &amp; Atmospheric Sciences</a:t>
            </a:r>
          </a:p>
          <a:p>
            <a:pPr marL="0" indent="0">
              <a:buNone/>
            </a:pPr>
            <a:r>
              <a:rPr lang="en-US" dirty="0"/>
              <a:t>NASA Reviewer/Panelist, 2 NASA Awards</a:t>
            </a:r>
          </a:p>
          <a:p>
            <a:pPr marL="0" indent="0">
              <a:buNone/>
            </a:pPr>
            <a:r>
              <a:rPr lang="en-US" b="1" dirty="0"/>
              <a:t>Dr. Kourosh Shoele</a:t>
            </a:r>
            <a:endParaRPr lang="en-US" dirty="0"/>
          </a:p>
          <a:p>
            <a:pPr marL="0" indent="0">
              <a:buNone/>
            </a:pPr>
            <a:r>
              <a:rPr lang="en-US" dirty="0"/>
              <a:t>Assistant Professor, Mechanical Engineering</a:t>
            </a:r>
          </a:p>
          <a:p>
            <a:pPr marL="0" indent="0">
              <a:buNone/>
            </a:pPr>
            <a:r>
              <a:rPr lang="en-US" dirty="0"/>
              <a:t>1 NASA Award</a:t>
            </a:r>
          </a:p>
          <a:p>
            <a:pPr marL="0" indent="0">
              <a:buNone/>
            </a:pPr>
            <a:r>
              <a:rPr lang="en-US" dirty="0"/>
              <a:t>		</a:t>
            </a:r>
          </a:p>
        </p:txBody>
      </p:sp>
      <p:sp>
        <p:nvSpPr>
          <p:cNvPr id="4" name="Content Placeholder 3">
            <a:extLst>
              <a:ext uri="{FF2B5EF4-FFF2-40B4-BE49-F238E27FC236}">
                <a16:creationId xmlns:a16="http://schemas.microsoft.com/office/drawing/2014/main" id="{D77CB26A-0C6C-46FF-919E-A3BDA7247B48}"/>
              </a:ext>
            </a:extLst>
          </p:cNvPr>
          <p:cNvSpPr>
            <a:spLocks noGrp="1"/>
          </p:cNvSpPr>
          <p:nvPr>
            <p:ph sz="half" idx="2"/>
          </p:nvPr>
        </p:nvSpPr>
        <p:spPr>
          <a:xfrm>
            <a:off x="986375" y="2173688"/>
            <a:ext cx="4663440" cy="3749040"/>
          </a:xfrm>
        </p:spPr>
        <p:txBody>
          <a:bodyPr/>
          <a:lstStyle/>
          <a:p>
            <a:pPr marL="0" indent="0">
              <a:buNone/>
            </a:pPr>
            <a:r>
              <a:rPr lang="en-US" b="1" dirty="0"/>
              <a:t>Dr. Mark Bourassa, </a:t>
            </a:r>
          </a:p>
          <a:p>
            <a:pPr marL="0" indent="0">
              <a:buNone/>
            </a:pPr>
            <a:r>
              <a:rPr lang="en-US" dirty="0"/>
              <a:t>Professor, EOAS and Director of the Center for Ocean-Atmospheric Prediction Studies</a:t>
            </a:r>
          </a:p>
          <a:p>
            <a:pPr marL="0" indent="0">
              <a:buNone/>
            </a:pPr>
            <a:r>
              <a:rPr lang="en-US" i="1" dirty="0"/>
              <a:t>8 NASA Awards</a:t>
            </a:r>
          </a:p>
          <a:p>
            <a:pPr marL="0" indent="0">
              <a:buNone/>
            </a:pPr>
            <a:r>
              <a:rPr lang="en-US" b="1" dirty="0"/>
              <a:t>Dr. Michael Delp</a:t>
            </a:r>
          </a:p>
          <a:p>
            <a:pPr marL="0" indent="0">
              <a:buNone/>
            </a:pPr>
            <a:r>
              <a:rPr lang="en-US" dirty="0"/>
              <a:t>Dean and Professor, College of Human Sciences</a:t>
            </a:r>
          </a:p>
          <a:p>
            <a:pPr marL="0" indent="0">
              <a:buNone/>
            </a:pPr>
            <a:r>
              <a:rPr lang="en-US" dirty="0"/>
              <a:t>6 NASA Grants Awarded</a:t>
            </a:r>
          </a:p>
        </p:txBody>
      </p:sp>
    </p:spTree>
    <p:extLst>
      <p:ext uri="{BB962C8B-B14F-4D97-AF65-F5344CB8AC3E}">
        <p14:creationId xmlns:p14="http://schemas.microsoft.com/office/powerpoint/2010/main" val="1644379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6A6E1B-9EAE-47FF-A307-FA639F5A769B}"/>
              </a:ext>
            </a:extLst>
          </p:cNvPr>
          <p:cNvSpPr>
            <a:spLocks noGrp="1"/>
          </p:cNvSpPr>
          <p:nvPr>
            <p:ph type="title"/>
          </p:nvPr>
        </p:nvSpPr>
        <p:spPr/>
        <p:txBody>
          <a:bodyPr/>
          <a:lstStyle/>
          <a:p>
            <a:r>
              <a:rPr lang="en-US" dirty="0"/>
              <a:t>Breakout sessions</a:t>
            </a:r>
          </a:p>
        </p:txBody>
      </p:sp>
    </p:spTree>
    <p:extLst>
      <p:ext uri="{BB962C8B-B14F-4D97-AF65-F5344CB8AC3E}">
        <p14:creationId xmlns:p14="http://schemas.microsoft.com/office/powerpoint/2010/main" val="295812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F23B-EFA5-4918-8755-A40BCDE232D6}"/>
              </a:ext>
            </a:extLst>
          </p:cNvPr>
          <p:cNvSpPr>
            <a:spLocks noGrp="1"/>
          </p:cNvSpPr>
          <p:nvPr>
            <p:ph type="title"/>
          </p:nvPr>
        </p:nvSpPr>
        <p:spPr>
          <a:xfrm>
            <a:off x="1593986" y="2626857"/>
            <a:ext cx="6382488" cy="2406895"/>
          </a:xfrm>
        </p:spPr>
        <p:txBody>
          <a:bodyPr>
            <a:noAutofit/>
          </a:bodyPr>
          <a:lstStyle/>
          <a:p>
            <a:r>
              <a:rPr lang="en-US" sz="5400" dirty="0"/>
              <a:t>Department of Energy Early Career Research Program</a:t>
            </a:r>
          </a:p>
        </p:txBody>
      </p:sp>
      <p:pic>
        <p:nvPicPr>
          <p:cNvPr id="2050" name="Picture 2" descr="U.S. Department of Energy | Department of Energy">
            <a:extLst>
              <a:ext uri="{FF2B5EF4-FFF2-40B4-BE49-F238E27FC236}">
                <a16:creationId xmlns:a16="http://schemas.microsoft.com/office/drawing/2014/main" id="{61AE9B98-4883-42E0-A2A7-A34192838A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9905" y="2626857"/>
            <a:ext cx="2188532" cy="2167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484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0AB65-1263-42FB-BA01-D7AD8E8A9A54}"/>
              </a:ext>
            </a:extLst>
          </p:cNvPr>
          <p:cNvSpPr>
            <a:spLocks noGrp="1"/>
          </p:cNvSpPr>
          <p:nvPr>
            <p:ph type="title"/>
          </p:nvPr>
        </p:nvSpPr>
        <p:spPr/>
        <p:txBody>
          <a:bodyPr/>
          <a:lstStyle/>
          <a:p>
            <a:r>
              <a:rPr lang="en-US" dirty="0"/>
              <a:t>Before we begin</a:t>
            </a:r>
          </a:p>
        </p:txBody>
      </p:sp>
      <p:sp>
        <p:nvSpPr>
          <p:cNvPr id="3" name="Content Placeholder 2">
            <a:extLst>
              <a:ext uri="{FF2B5EF4-FFF2-40B4-BE49-F238E27FC236}">
                <a16:creationId xmlns:a16="http://schemas.microsoft.com/office/drawing/2014/main" id="{2ECFFB68-72BF-4E2C-A912-46BF18F614C8}"/>
              </a:ext>
            </a:extLst>
          </p:cNvPr>
          <p:cNvSpPr>
            <a:spLocks noGrp="1"/>
          </p:cNvSpPr>
          <p:nvPr>
            <p:ph idx="1"/>
          </p:nvPr>
        </p:nvSpPr>
        <p:spPr/>
        <p:txBody>
          <a:bodyPr/>
          <a:lstStyle/>
          <a:p>
            <a:pPr marL="457200" indent="-457200">
              <a:buAutoNum type="arabicPeriod"/>
            </a:pPr>
            <a:r>
              <a:rPr lang="en-US" sz="2800" dirty="0"/>
              <a:t>How many here submitted the Pre-Application for this cycle?  (Nov. 20 due date)</a:t>
            </a:r>
          </a:p>
          <a:p>
            <a:pPr marL="457200" indent="-457200">
              <a:buAutoNum type="arabicPeriod"/>
            </a:pPr>
            <a:r>
              <a:rPr lang="en-US" sz="2800" dirty="0"/>
              <a:t>How many people intend to apply in the next (2022 round)?</a:t>
            </a:r>
          </a:p>
          <a:p>
            <a:pPr marL="0" indent="0">
              <a:buNone/>
            </a:pPr>
            <a:endParaRPr lang="en-US" sz="2800" dirty="0"/>
          </a:p>
          <a:p>
            <a:pPr marL="0" indent="0">
              <a:buNone/>
            </a:pPr>
            <a:r>
              <a:rPr lang="en-US" sz="2800" dirty="0"/>
              <a:t>We will cover the FOA for this year as it will most likely be similar for the next cycle as well.</a:t>
            </a:r>
          </a:p>
          <a:p>
            <a:pPr marL="0" indent="0">
              <a:buNone/>
            </a:pPr>
            <a:endParaRPr lang="en-US" dirty="0"/>
          </a:p>
        </p:txBody>
      </p:sp>
    </p:spTree>
    <p:extLst>
      <p:ext uri="{BB962C8B-B14F-4D97-AF65-F5344CB8AC3E}">
        <p14:creationId xmlns:p14="http://schemas.microsoft.com/office/powerpoint/2010/main" val="123237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6AEB5-1BD6-402D-8E89-707E663D6DD7}"/>
              </a:ext>
            </a:extLst>
          </p:cNvPr>
          <p:cNvSpPr>
            <a:spLocks noGrp="1"/>
          </p:cNvSpPr>
          <p:nvPr>
            <p:ph type="title"/>
          </p:nvPr>
        </p:nvSpPr>
        <p:spPr/>
        <p:txBody>
          <a:bodyPr/>
          <a:lstStyle/>
          <a:p>
            <a:r>
              <a:rPr lang="en-US" dirty="0"/>
              <a:t>Program Areas</a:t>
            </a:r>
          </a:p>
        </p:txBody>
      </p:sp>
      <p:sp>
        <p:nvSpPr>
          <p:cNvPr id="3" name="Content Placeholder 2">
            <a:extLst>
              <a:ext uri="{FF2B5EF4-FFF2-40B4-BE49-F238E27FC236}">
                <a16:creationId xmlns:a16="http://schemas.microsoft.com/office/drawing/2014/main" id="{1C36C02B-F766-47A9-AC7C-7410A7ED3F12}"/>
              </a:ext>
            </a:extLst>
          </p:cNvPr>
          <p:cNvSpPr>
            <a:spLocks noGrp="1"/>
          </p:cNvSpPr>
          <p:nvPr>
            <p:ph idx="1"/>
          </p:nvPr>
        </p:nvSpPr>
        <p:spPr/>
        <p:txBody>
          <a:bodyPr>
            <a:normAutofit lnSpcReduction="10000"/>
          </a:bodyPr>
          <a:lstStyle/>
          <a:p>
            <a:pPr marL="457200" indent="-457200">
              <a:buFont typeface="+mj-lt"/>
              <a:buAutoNum type="arabicPeriod"/>
            </a:pPr>
            <a:r>
              <a:rPr lang="en-US" sz="2400" dirty="0"/>
              <a:t>Advanced Scientific Computing Research (ASCR);</a:t>
            </a:r>
          </a:p>
          <a:p>
            <a:pPr marL="457200" indent="-457200">
              <a:buFont typeface="+mj-lt"/>
              <a:buAutoNum type="arabicPeriod"/>
            </a:pPr>
            <a:r>
              <a:rPr lang="en-US" sz="2400" dirty="0"/>
              <a:t>Basic Energy Sciences (BES); </a:t>
            </a:r>
          </a:p>
          <a:p>
            <a:pPr marL="457200" indent="-457200">
              <a:buFont typeface="+mj-lt"/>
              <a:buAutoNum type="arabicPeriod"/>
            </a:pPr>
            <a:r>
              <a:rPr lang="en-US" sz="2400" dirty="0"/>
              <a:t>Biological and Environmental Research (BER); </a:t>
            </a:r>
          </a:p>
          <a:p>
            <a:pPr marL="457200" indent="-457200">
              <a:buFont typeface="+mj-lt"/>
              <a:buAutoNum type="arabicPeriod"/>
            </a:pPr>
            <a:r>
              <a:rPr lang="en-US" sz="2400" dirty="0"/>
              <a:t>Fusion Energy Sciences (FES); </a:t>
            </a:r>
          </a:p>
          <a:p>
            <a:pPr marL="457200" indent="-457200">
              <a:buFont typeface="+mj-lt"/>
              <a:buAutoNum type="arabicPeriod"/>
            </a:pPr>
            <a:r>
              <a:rPr lang="en-US" sz="2400" dirty="0"/>
              <a:t>High Energy Physics (HEP); </a:t>
            </a:r>
          </a:p>
          <a:p>
            <a:pPr marL="457200" indent="-457200">
              <a:buFont typeface="+mj-lt"/>
              <a:buAutoNum type="arabicPeriod"/>
            </a:pPr>
            <a:r>
              <a:rPr lang="en-US" sz="2400" dirty="0"/>
              <a:t>Nuclear Physics (NP); </a:t>
            </a:r>
          </a:p>
          <a:p>
            <a:pPr marL="457200" indent="-457200">
              <a:buFont typeface="+mj-lt"/>
              <a:buAutoNum type="arabicPeriod"/>
            </a:pPr>
            <a:r>
              <a:rPr lang="en-US" sz="2400" dirty="0"/>
              <a:t>Isotope R&amp;D and Production (DOE IP); or </a:t>
            </a:r>
          </a:p>
          <a:p>
            <a:pPr marL="457200" indent="-457200">
              <a:buFont typeface="+mj-lt"/>
              <a:buAutoNum type="arabicPeriod"/>
            </a:pPr>
            <a:r>
              <a:rPr lang="en-US" sz="2400" dirty="0"/>
              <a:t>Accelerator R&amp;D and Production (ARDAP).</a:t>
            </a:r>
          </a:p>
        </p:txBody>
      </p:sp>
      <p:pic>
        <p:nvPicPr>
          <p:cNvPr id="4" name="Picture 2" descr="U.S. Department of Energy | Department of Energy">
            <a:extLst>
              <a:ext uri="{FF2B5EF4-FFF2-40B4-BE49-F238E27FC236}">
                <a16:creationId xmlns:a16="http://schemas.microsoft.com/office/drawing/2014/main" id="{8946E015-39E0-44A7-8D29-BE2AD0F5FD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1405" y="3293607"/>
            <a:ext cx="2188532" cy="2167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2691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DEDCF-C2B9-478A-B53A-D8F76AA62F76}"/>
              </a:ext>
            </a:extLst>
          </p:cNvPr>
          <p:cNvSpPr>
            <a:spLocks noGrp="1"/>
          </p:cNvSpPr>
          <p:nvPr>
            <p:ph type="title"/>
          </p:nvPr>
        </p:nvSpPr>
        <p:spPr/>
        <p:txBody>
          <a:bodyPr/>
          <a:lstStyle/>
          <a:p>
            <a:r>
              <a:rPr lang="en-US" dirty="0"/>
              <a:t>Estimated Funding</a:t>
            </a:r>
          </a:p>
        </p:txBody>
      </p:sp>
      <p:sp>
        <p:nvSpPr>
          <p:cNvPr id="3" name="Content Placeholder 2">
            <a:extLst>
              <a:ext uri="{FF2B5EF4-FFF2-40B4-BE49-F238E27FC236}">
                <a16:creationId xmlns:a16="http://schemas.microsoft.com/office/drawing/2014/main" id="{C3B39092-7EC6-4E64-86AB-D6AB6F7E1F64}"/>
              </a:ext>
            </a:extLst>
          </p:cNvPr>
          <p:cNvSpPr>
            <a:spLocks noGrp="1"/>
          </p:cNvSpPr>
          <p:nvPr>
            <p:ph idx="1"/>
          </p:nvPr>
        </p:nvSpPr>
        <p:spPr/>
        <p:txBody>
          <a:bodyPr>
            <a:normAutofit/>
          </a:bodyPr>
          <a:lstStyle/>
          <a:p>
            <a:r>
              <a:rPr lang="en-US" sz="1800" dirty="0"/>
              <a:t>DOE anticipates that, subject to the availability of future year appropriates, </a:t>
            </a:r>
            <a:r>
              <a:rPr lang="en-US" sz="1800" b="1" dirty="0"/>
              <a:t>a total of $100,000,000</a:t>
            </a:r>
            <a:r>
              <a:rPr lang="en-US" sz="1800" dirty="0"/>
              <a:t> in current and future fiscal year funds will be used to support awards under this FOA. </a:t>
            </a:r>
          </a:p>
          <a:p>
            <a:r>
              <a:rPr lang="en-US" sz="1800" b="1" dirty="0"/>
              <a:t>Ceiling</a:t>
            </a:r>
            <a:r>
              <a:rPr lang="en-US" sz="1800" dirty="0"/>
              <a:t> Historically, the average award for Institutes of Higher Education has been </a:t>
            </a:r>
            <a:r>
              <a:rPr lang="en-US" sz="1800" b="1" dirty="0">
                <a:solidFill>
                  <a:srgbClr val="FF0000"/>
                </a:solidFill>
              </a:rPr>
              <a:t>$750,000 for five years</a:t>
            </a:r>
            <a:r>
              <a:rPr lang="en-US" sz="1800" b="1" dirty="0"/>
              <a:t>. </a:t>
            </a:r>
            <a:r>
              <a:rPr lang="en-US" sz="1800" dirty="0"/>
              <a:t>Requests for budget amounts larger than the average require sufficient justification. </a:t>
            </a:r>
          </a:p>
          <a:p>
            <a:r>
              <a:rPr lang="en-US" sz="1800" b="1" dirty="0"/>
              <a:t>Floor</a:t>
            </a:r>
            <a:r>
              <a:rPr lang="en-US" sz="1800" dirty="0"/>
              <a:t> The minimum request for awards to Institutes of Higher Education is approximately </a:t>
            </a:r>
            <a:r>
              <a:rPr lang="en-US" sz="1800" b="1" dirty="0">
                <a:solidFill>
                  <a:srgbClr val="FF0000"/>
                </a:solidFill>
              </a:rPr>
              <a:t>$750,000 over five years</a:t>
            </a:r>
            <a:r>
              <a:rPr lang="en-US" sz="1800" b="1" dirty="0"/>
              <a:t>.</a:t>
            </a:r>
          </a:p>
          <a:p>
            <a:r>
              <a:rPr lang="en-US" i="1" dirty="0"/>
              <a:t>Note:  Requested funding may vary year-by-year to accommodate the real and expected needs of the proposed research. The average Early Career Research award supports the PI, research staff under the PI’s direction (including postdocs and graduate students), equipment (including fabrication), and other necessary costs (materials, supplies, and travel).</a:t>
            </a:r>
          </a:p>
        </p:txBody>
      </p:sp>
    </p:spTree>
    <p:extLst>
      <p:ext uri="{BB962C8B-B14F-4D97-AF65-F5344CB8AC3E}">
        <p14:creationId xmlns:p14="http://schemas.microsoft.com/office/powerpoint/2010/main" val="3938039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2708E-62F8-4651-85D7-78288C4195DF}"/>
              </a:ext>
            </a:extLst>
          </p:cNvPr>
          <p:cNvSpPr>
            <a:spLocks noGrp="1"/>
          </p:cNvSpPr>
          <p:nvPr>
            <p:ph type="title"/>
          </p:nvPr>
        </p:nvSpPr>
        <p:spPr/>
        <p:txBody>
          <a:bodyPr/>
          <a:lstStyle/>
          <a:p>
            <a:r>
              <a:rPr lang="en-US" dirty="0"/>
              <a:t>How many will they fund?</a:t>
            </a:r>
          </a:p>
        </p:txBody>
      </p:sp>
      <p:sp>
        <p:nvSpPr>
          <p:cNvPr id="3" name="Content Placeholder 2">
            <a:extLst>
              <a:ext uri="{FF2B5EF4-FFF2-40B4-BE49-F238E27FC236}">
                <a16:creationId xmlns:a16="http://schemas.microsoft.com/office/drawing/2014/main" id="{90D961EE-FE96-4B73-B521-3672C00AE606}"/>
              </a:ext>
            </a:extLst>
          </p:cNvPr>
          <p:cNvSpPr>
            <a:spLocks noGrp="1"/>
          </p:cNvSpPr>
          <p:nvPr>
            <p:ph idx="1"/>
          </p:nvPr>
        </p:nvSpPr>
        <p:spPr/>
        <p:txBody>
          <a:bodyPr>
            <a:normAutofit/>
          </a:bodyPr>
          <a:lstStyle/>
          <a:p>
            <a:r>
              <a:rPr lang="en-US" sz="2000" dirty="0"/>
              <a:t>DOE anticipates up to 65 awards under this FOA. Historically, there have been an average of approximately 20 national laboratory awards and </a:t>
            </a:r>
            <a:r>
              <a:rPr lang="en-US" sz="2000" b="1" dirty="0">
                <a:solidFill>
                  <a:srgbClr val="FF0000"/>
                </a:solidFill>
              </a:rPr>
              <a:t>45 university awards each year</a:t>
            </a:r>
            <a:r>
              <a:rPr lang="en-US" sz="2000" dirty="0">
                <a:solidFill>
                  <a:srgbClr val="FF0000"/>
                </a:solidFill>
              </a:rPr>
              <a:t>. </a:t>
            </a:r>
            <a:endParaRPr lang="en-US" sz="2000" dirty="0"/>
          </a:p>
        </p:txBody>
      </p:sp>
    </p:spTree>
    <p:extLst>
      <p:ext uri="{BB962C8B-B14F-4D97-AF65-F5344CB8AC3E}">
        <p14:creationId xmlns:p14="http://schemas.microsoft.com/office/powerpoint/2010/main" val="1449790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1DA63-EF7D-46D5-BA71-8D7D69E88ECA}"/>
              </a:ext>
            </a:extLst>
          </p:cNvPr>
          <p:cNvSpPr>
            <a:spLocks noGrp="1"/>
          </p:cNvSpPr>
          <p:nvPr>
            <p:ph type="title"/>
          </p:nvPr>
        </p:nvSpPr>
        <p:spPr/>
        <p:txBody>
          <a:bodyPr/>
          <a:lstStyle/>
          <a:p>
            <a:r>
              <a:rPr lang="en-US" dirty="0"/>
              <a:t>Am I Eligible to Apply??</a:t>
            </a:r>
          </a:p>
        </p:txBody>
      </p:sp>
      <p:sp>
        <p:nvSpPr>
          <p:cNvPr id="3" name="Content Placeholder 2">
            <a:extLst>
              <a:ext uri="{FF2B5EF4-FFF2-40B4-BE49-F238E27FC236}">
                <a16:creationId xmlns:a16="http://schemas.microsoft.com/office/drawing/2014/main" id="{E35D7724-8C45-49AB-A082-03850F7897F7}"/>
              </a:ext>
            </a:extLst>
          </p:cNvPr>
          <p:cNvSpPr>
            <a:spLocks noGrp="1"/>
          </p:cNvSpPr>
          <p:nvPr>
            <p:ph idx="1"/>
          </p:nvPr>
        </p:nvSpPr>
        <p:spPr/>
        <p:txBody>
          <a:bodyPr/>
          <a:lstStyle/>
          <a:p>
            <a:r>
              <a:rPr lang="en-US" sz="2000" dirty="0"/>
              <a:t>Cannot have received a DOE Early Career award in the past.</a:t>
            </a:r>
          </a:p>
          <a:p>
            <a:r>
              <a:rPr lang="en-US" sz="2000" dirty="0">
                <a:solidFill>
                  <a:srgbClr val="FF0000"/>
                </a:solidFill>
              </a:rPr>
              <a:t>No more than 10 years </a:t>
            </a:r>
            <a:r>
              <a:rPr lang="en-US" sz="2000" dirty="0"/>
              <a:t>can have passed between the year you received your </a:t>
            </a:r>
            <a:r>
              <a:rPr lang="en-US" sz="2000" dirty="0" err="1"/>
              <a:t>degee</a:t>
            </a:r>
            <a:r>
              <a:rPr lang="en-US" sz="2000" dirty="0"/>
              <a:t>.  For present year, that means no earlier than 2010. Next year, 2011. If you have multiple doctorates, it would be the date of the doctorate relevant to the proposed research.</a:t>
            </a:r>
          </a:p>
          <a:p>
            <a:r>
              <a:rPr lang="en-US" sz="2000" dirty="0"/>
              <a:t>You must be an untenured Assistant Professor on a tenure track OR an untenured Associate Professor.  You must be in this position as of the closing date of the FOA.  </a:t>
            </a:r>
          </a:p>
          <a:p>
            <a:r>
              <a:rPr lang="en-US" sz="2000" dirty="0"/>
              <a:t>Cannot participate in more than 3 competitions.  (Like NSF CAREER)</a:t>
            </a:r>
            <a:endParaRPr lang="en-US" dirty="0"/>
          </a:p>
        </p:txBody>
      </p:sp>
    </p:spTree>
    <p:extLst>
      <p:ext uri="{BB962C8B-B14F-4D97-AF65-F5344CB8AC3E}">
        <p14:creationId xmlns:p14="http://schemas.microsoft.com/office/powerpoint/2010/main" val="3224031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BCDC0-C406-452B-BB95-80E5B8C4A604}"/>
              </a:ext>
            </a:extLst>
          </p:cNvPr>
          <p:cNvSpPr>
            <a:spLocks noGrp="1"/>
          </p:cNvSpPr>
          <p:nvPr>
            <p:ph type="title"/>
          </p:nvPr>
        </p:nvSpPr>
        <p:spPr/>
        <p:txBody>
          <a:bodyPr/>
          <a:lstStyle/>
          <a:p>
            <a:r>
              <a:rPr lang="en-US" dirty="0"/>
              <a:t>If you have submitted the pre-application</a:t>
            </a:r>
          </a:p>
        </p:txBody>
      </p:sp>
      <p:sp>
        <p:nvSpPr>
          <p:cNvPr id="3" name="Content Placeholder 2">
            <a:extLst>
              <a:ext uri="{FF2B5EF4-FFF2-40B4-BE49-F238E27FC236}">
                <a16:creationId xmlns:a16="http://schemas.microsoft.com/office/drawing/2014/main" id="{0BDF46DC-CE14-4286-B4FF-AB6BB94A6A5E}"/>
              </a:ext>
            </a:extLst>
          </p:cNvPr>
          <p:cNvSpPr>
            <a:spLocks noGrp="1"/>
          </p:cNvSpPr>
          <p:nvPr>
            <p:ph idx="1"/>
          </p:nvPr>
        </p:nvSpPr>
        <p:spPr/>
        <p:txBody>
          <a:bodyPr/>
          <a:lstStyle/>
          <a:p>
            <a:r>
              <a:rPr lang="en-US" sz="2000" dirty="0"/>
              <a:t>Pre-applications will be reviewed for responsiveness of the proposed work to the research topics identified in this FOA. </a:t>
            </a:r>
          </a:p>
          <a:p>
            <a:r>
              <a:rPr lang="en-US" sz="2000" dirty="0"/>
              <a:t>DOE will send a response by email to each applicant encouraging or discouraging the submission of an application by the date indicated on the cover of the FOA. </a:t>
            </a:r>
            <a:r>
              <a:rPr lang="en-US" sz="2000" u="sng" dirty="0"/>
              <a:t>Pre-application response date is Dec. 17</a:t>
            </a:r>
            <a:r>
              <a:rPr lang="en-US" sz="2000" dirty="0"/>
              <a:t>. Applicants who have not received a response regarding the status of their pre-application by this date are responsible for contacting the program to confirm this status. </a:t>
            </a:r>
          </a:p>
          <a:p>
            <a:r>
              <a:rPr lang="en-US" sz="2000" dirty="0"/>
              <a:t>Applications that </a:t>
            </a:r>
            <a:r>
              <a:rPr lang="en-US" sz="2000" u="sng" dirty="0"/>
              <a:t>have not been encouraged by DOE </a:t>
            </a:r>
            <a:r>
              <a:rPr lang="en-US" sz="2000" dirty="0"/>
              <a:t>will be declined without merit review.</a:t>
            </a:r>
          </a:p>
          <a:p>
            <a:r>
              <a:rPr lang="en-US" sz="2000" dirty="0"/>
              <a:t>Deadline for full proposals is February 16 at 5:00 PM.</a:t>
            </a:r>
          </a:p>
        </p:txBody>
      </p:sp>
    </p:spTree>
    <p:extLst>
      <p:ext uri="{BB962C8B-B14F-4D97-AF65-F5344CB8AC3E}">
        <p14:creationId xmlns:p14="http://schemas.microsoft.com/office/powerpoint/2010/main" val="3649747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0ee0dccf-cb1c-4ee5-92c8-277bca98bab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9559B2535C36408CA8FE3E319FA4EB" ma:contentTypeVersion="12" ma:contentTypeDescription="Create a new document." ma:contentTypeScope="" ma:versionID="b4c5dca15e6b3e15434c27085744ffac">
  <xsd:schema xmlns:xsd="http://www.w3.org/2001/XMLSchema" xmlns:xs="http://www.w3.org/2001/XMLSchema" xmlns:p="http://schemas.microsoft.com/office/2006/metadata/properties" xmlns:ns3="0ee0dccf-cb1c-4ee5-92c8-277bca98bab6" xmlns:ns4="481b07b5-0f75-4a88-89ea-ce9d26fc6e23" targetNamespace="http://schemas.microsoft.com/office/2006/metadata/properties" ma:root="true" ma:fieldsID="389a91518e571b5cb11a361b60fb8f87" ns3:_="" ns4:_="">
    <xsd:import namespace="0ee0dccf-cb1c-4ee5-92c8-277bca98bab6"/>
    <xsd:import namespace="481b07b5-0f75-4a88-89ea-ce9d26fc6e2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e0dccf-cb1c-4ee5-92c8-277bca98ba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1b07b5-0f75-4a88-89ea-ce9d26fc6e2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7651BA-F45C-4845-9AB3-E0A65B39F5E1}">
  <ds:schemaRefs>
    <ds:schemaRef ds:uri="http://schemas.microsoft.com/office/2006/documentManagement/types"/>
    <ds:schemaRef ds:uri="481b07b5-0f75-4a88-89ea-ce9d26fc6e23"/>
    <ds:schemaRef ds:uri="http://schemas.openxmlformats.org/package/2006/metadata/core-properties"/>
    <ds:schemaRef ds:uri="http://schemas.microsoft.com/office/2006/metadata/properties"/>
    <ds:schemaRef ds:uri="http://purl.org/dc/elements/1.1/"/>
    <ds:schemaRef ds:uri="0ee0dccf-cb1c-4ee5-92c8-277bca98bab6"/>
    <ds:schemaRef ds:uri="http://www.w3.org/XML/1998/namespace"/>
    <ds:schemaRef ds:uri="http://schemas.microsoft.com/office/infopath/2007/PartnerControls"/>
    <ds:schemaRef ds:uri="http://purl.org/dc/dcmitype/"/>
    <ds:schemaRef ds:uri="http://purl.org/dc/terms/"/>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57B1276F-5172-4C30-8D91-5DC089CE3E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ee0dccf-cb1c-4ee5-92c8-277bca98bab6"/>
    <ds:schemaRef ds:uri="481b07b5-0f75-4a88-89ea-ce9d26fc6e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{045B2F5A-0C8B-4171-8E91-F33A96BE0106}tf78438558_win32</Template>
  <TotalTime>1128</TotalTime>
  <Words>1929</Words>
  <Application>Microsoft Office PowerPoint</Application>
  <PresentationFormat>Widescreen</PresentationFormat>
  <Paragraphs>143</Paragraphs>
  <Slides>22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Calibri</vt:lpstr>
      <vt:lpstr>Century Gothic</vt:lpstr>
      <vt:lpstr>Garamond</vt:lpstr>
      <vt:lpstr>SavonVTI</vt:lpstr>
      <vt:lpstr>An introduction to the NASA and DOE Early Career programs</vt:lpstr>
      <vt:lpstr>Overview of today’s session</vt:lpstr>
      <vt:lpstr>Department of Energy Early Career Research Program</vt:lpstr>
      <vt:lpstr>Before we begin</vt:lpstr>
      <vt:lpstr>Program Areas</vt:lpstr>
      <vt:lpstr>Estimated Funding</vt:lpstr>
      <vt:lpstr>How many will they fund?</vt:lpstr>
      <vt:lpstr>Am I Eligible to Apply??</vt:lpstr>
      <vt:lpstr>If you have submitted the pre-application</vt:lpstr>
      <vt:lpstr>While you are waiting to hear…</vt:lpstr>
      <vt:lpstr>For those waiting for next year..</vt:lpstr>
      <vt:lpstr>Things to remember</vt:lpstr>
      <vt:lpstr>DOE Panel Discussion</vt:lpstr>
      <vt:lpstr>NASA Early  Career Awards</vt:lpstr>
      <vt:lpstr>NASA Directorates</vt:lpstr>
      <vt:lpstr>What are they looking for?</vt:lpstr>
      <vt:lpstr>Who is Eligible? What is the funding?</vt:lpstr>
      <vt:lpstr>Important Dates</vt:lpstr>
      <vt:lpstr>What has been funded previously?</vt:lpstr>
      <vt:lpstr>Things to consider…</vt:lpstr>
      <vt:lpstr>NASA Panel Discussion</vt:lpstr>
      <vt:lpstr>Breakout sessions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the NASA and DOE Early Career programs</dc:title>
  <dc:creator>Beth Hodges</dc:creator>
  <cp:lastModifiedBy>Evangeline Ciupek</cp:lastModifiedBy>
  <cp:revision>56</cp:revision>
  <dcterms:created xsi:type="dcterms:W3CDTF">2020-12-03T20:30:26Z</dcterms:created>
  <dcterms:modified xsi:type="dcterms:W3CDTF">2020-12-14T15:21:19Z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0x010100EB9559B2535C36408CA8FE3E319FA4EB</vt:lpwstr>
  </property>
</Properties>
</file>