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305" r:id="rId4"/>
    <p:sldId id="306" r:id="rId5"/>
    <p:sldId id="308" r:id="rId6"/>
    <p:sldId id="307" r:id="rId7"/>
    <p:sldId id="309" r:id="rId8"/>
    <p:sldId id="311" r:id="rId9"/>
    <p:sldId id="313" r:id="rId10"/>
    <p:sldId id="312" r:id="rId11"/>
    <p:sldId id="262" r:id="rId12"/>
    <p:sldId id="297" r:id="rId13"/>
    <p:sldId id="264" r:id="rId14"/>
    <p:sldId id="302" r:id="rId15"/>
    <p:sldId id="310" r:id="rId16"/>
    <p:sldId id="278" r:id="rId17"/>
    <p:sldId id="303"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000"/>
    <a:srgbClr val="264EBE"/>
    <a:srgbClr val="6B803D"/>
    <a:srgbClr val="3333CC"/>
    <a:srgbClr val="6600FF"/>
    <a:srgbClr val="9933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4B7AE-5929-4FD8-A254-22B764311465}" v="85" dt="2023-02-27T15:44:45.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94660"/>
  </p:normalViewPr>
  <p:slideViewPr>
    <p:cSldViewPr snapToGrid="0">
      <p:cViewPr varScale="1">
        <p:scale>
          <a:sx n="110" d="100"/>
          <a:sy n="110" d="100"/>
        </p:scale>
        <p:origin x="480"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a Eovacious" userId="1152028c-cd60-49b8-9fb9-7808e160ced1" providerId="ADAL" clId="{4624B7AE-5929-4FD8-A254-22B764311465}"/>
    <pc:docChg chg="undo custSel modSld">
      <pc:chgData name="Tonya Eovacious" userId="1152028c-cd60-49b8-9fb9-7808e160ced1" providerId="ADAL" clId="{4624B7AE-5929-4FD8-A254-22B764311465}" dt="2023-02-27T15:44:45.985" v="163" actId="1036"/>
      <pc:docMkLst>
        <pc:docMk/>
      </pc:docMkLst>
      <pc:sldChg chg="addSp delSp modSp mod">
        <pc:chgData name="Tonya Eovacious" userId="1152028c-cd60-49b8-9fb9-7808e160ced1" providerId="ADAL" clId="{4624B7AE-5929-4FD8-A254-22B764311465}" dt="2023-02-27T15:44:45.985" v="163" actId="1036"/>
        <pc:sldMkLst>
          <pc:docMk/>
          <pc:sldMk cId="3653543449" sldId="294"/>
        </pc:sldMkLst>
        <pc:spChg chg="add del mod">
          <ac:chgData name="Tonya Eovacious" userId="1152028c-cd60-49b8-9fb9-7808e160ced1" providerId="ADAL" clId="{4624B7AE-5929-4FD8-A254-22B764311465}" dt="2023-02-27T15:44:45.985" v="163" actId="1036"/>
          <ac:spMkLst>
            <pc:docMk/>
            <pc:sldMk cId="3653543449" sldId="294"/>
            <ac:spMk id="4" creationId="{54649FEA-4E50-5BD2-4851-E68D54F38CDE}"/>
          </ac:spMkLst>
        </pc:spChg>
        <pc:picChg chg="del mod">
          <ac:chgData name="Tonya Eovacious" userId="1152028c-cd60-49b8-9fb9-7808e160ced1" providerId="ADAL" clId="{4624B7AE-5929-4FD8-A254-22B764311465}" dt="2023-02-27T15:40:43.655" v="2" actId="478"/>
          <ac:picMkLst>
            <pc:docMk/>
            <pc:sldMk cId="3653543449" sldId="294"/>
            <ac:picMk id="6" creationId="{2F6BD007-3F55-44E5-8B39-84C7D297AF3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9B54-6D34-46B7-BE85-974CD42FF3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41D972-619F-400B-95F8-A5D4F0947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CAF48-7D28-4F68-86BF-1034B75AB678}"/>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84583B2E-0BC7-4194-B77D-A7CB2FB8D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D1845-8877-47CE-9BAD-E1249A6DFC88}"/>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413865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4CA4-C54F-4BF2-935E-C41E356CA4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12285C-9E2F-4472-9851-C829D02527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675EB-B50F-431A-BCB2-34550A432AFC}"/>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6309A3C7-B5C6-455A-936E-06DB2055C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488BB-5267-479B-B1AD-E41ED167B61B}"/>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1902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3A3D7-04D0-4698-A72B-0822C333C4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0864DB-A860-436B-A581-35C002CCB3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1A957-EE4A-4862-BF91-0623D4341952}"/>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5F5F0DDA-842D-47D1-96F6-F38E9A6E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5CB5B-8E1F-4F9C-80A9-25B26CF82D5C}"/>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20164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68F0-4F9D-4A24-87A3-F97698CFF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52504-85DF-4EB6-B36A-1EB260D60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48504-4271-40E7-9639-7C6068346CD4}"/>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2B5D531B-4948-46A1-923F-FA2F07C58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2FD73-ED25-491E-8AA5-3392248595A3}"/>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34256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31FB-C98E-4449-A05F-217896B1DB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53A887-8E73-4DAD-83AD-814A142F3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0752BE-64E7-4B88-8E85-19B385FF6D25}"/>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C3DEDFBA-3B0D-44E3-895D-8AEF8496E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428D9-B28B-4F1F-939E-8DCC9948A1B2}"/>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03873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F897-6E0E-4DB8-BBDF-AEC323699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C008-B75C-4D3A-BC2F-F0119BB8D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EAE41-F854-4CB6-AAD4-DCAEC0B599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F39DB-BA30-4F5E-B3FF-392A1E6BFC75}"/>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6" name="Footer Placeholder 5">
            <a:extLst>
              <a:ext uri="{FF2B5EF4-FFF2-40B4-BE49-F238E27FC236}">
                <a16:creationId xmlns:a16="http://schemas.microsoft.com/office/drawing/2014/main" id="{50C63ECA-FFA3-4600-A7A7-09BBF0595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BEC09-5937-4529-A309-710D477391A5}"/>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4516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8074-FD81-4D79-8023-40769541A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6460B-56FE-4C8B-BA2D-9AC5C8A84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F4D375-DE54-4370-91FD-8C58C48742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1E980-5398-44C9-AC7C-5EFBDAD06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D265D-4791-449B-98A1-BB7ABD4606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0BE3B0-7AD5-4822-9AC8-E0931E486F35}"/>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8" name="Footer Placeholder 7">
            <a:extLst>
              <a:ext uri="{FF2B5EF4-FFF2-40B4-BE49-F238E27FC236}">
                <a16:creationId xmlns:a16="http://schemas.microsoft.com/office/drawing/2014/main" id="{D3128E7F-F259-4EBF-9B25-3092E0F98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EFA35-B4B3-40F6-87C9-1D2A59689DEC}"/>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148282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9282-9448-42F7-A095-D2383ABF2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6B538-B45E-4AAC-A0C3-71C592BEDCDC}"/>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4" name="Footer Placeholder 3">
            <a:extLst>
              <a:ext uri="{FF2B5EF4-FFF2-40B4-BE49-F238E27FC236}">
                <a16:creationId xmlns:a16="http://schemas.microsoft.com/office/drawing/2014/main" id="{7C571240-ED95-489A-B2F7-EB2A07868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31B28-A71E-4802-B2E8-19A2DF28DEAD}"/>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20457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47C52-62E4-4BC8-95CB-8068F74B3732}"/>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3" name="Footer Placeholder 2">
            <a:extLst>
              <a:ext uri="{FF2B5EF4-FFF2-40B4-BE49-F238E27FC236}">
                <a16:creationId xmlns:a16="http://schemas.microsoft.com/office/drawing/2014/main" id="{28624A9E-7E9A-40F2-A169-7983BDA36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0AA3B-3D85-4D28-B177-DB3C6284B6DA}"/>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98435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50A3-E993-43A5-8E7B-294EA48E7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E451DE-CB10-4014-AD02-183B34C16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34359-F7D6-4590-B90E-4A7F4071C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295F9-A39A-4DBD-AE29-DCF1A628BB0E}"/>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6" name="Footer Placeholder 5">
            <a:extLst>
              <a:ext uri="{FF2B5EF4-FFF2-40B4-BE49-F238E27FC236}">
                <a16:creationId xmlns:a16="http://schemas.microsoft.com/office/drawing/2014/main" id="{9DF61EBA-B721-4076-93B4-F852DC58B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71304-45CE-4241-9BCA-F632481F69C2}"/>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4446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8F26-B161-47B7-9F9D-565EF0C3B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8EC3D-C7EC-4471-B2F0-535E42601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DF719-92E3-4E81-B71D-4E434E4A9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E5583-24F2-42BF-805C-7DCFA3B559DE}"/>
              </a:ext>
            </a:extLst>
          </p:cNvPr>
          <p:cNvSpPr>
            <a:spLocks noGrp="1"/>
          </p:cNvSpPr>
          <p:nvPr>
            <p:ph type="dt" sz="half" idx="10"/>
          </p:nvPr>
        </p:nvSpPr>
        <p:spPr/>
        <p:txBody>
          <a:bodyPr/>
          <a:lstStyle/>
          <a:p>
            <a:fld id="{8DCC7DCD-38F1-4B30-B456-51C0FDC18F37}" type="datetimeFigureOut">
              <a:rPr lang="en-US" smtClean="0"/>
              <a:t>2/27/2023</a:t>
            </a:fld>
            <a:endParaRPr lang="en-US"/>
          </a:p>
        </p:txBody>
      </p:sp>
      <p:sp>
        <p:nvSpPr>
          <p:cNvPr id="6" name="Footer Placeholder 5">
            <a:extLst>
              <a:ext uri="{FF2B5EF4-FFF2-40B4-BE49-F238E27FC236}">
                <a16:creationId xmlns:a16="http://schemas.microsoft.com/office/drawing/2014/main" id="{525F06B2-1C4A-4E9E-8F4B-CD636CD40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71D82-EDE4-44E5-89DB-213FFC4094AF}"/>
              </a:ext>
            </a:extLst>
          </p:cNvPr>
          <p:cNvSpPr>
            <a:spLocks noGrp="1"/>
          </p:cNvSpPr>
          <p:nvPr>
            <p:ph type="sldNum" sz="quarter" idx="12"/>
          </p:nvPr>
        </p:nvSpPr>
        <p:spPr/>
        <p:txBody>
          <a:bodyPr/>
          <a:lstStyle/>
          <a:p>
            <a:fld id="{6E4CA8BC-2FB3-4252-A3E7-28F2765262CD}" type="slidenum">
              <a:rPr lang="en-US" smtClean="0"/>
              <a:t>‹#›</a:t>
            </a:fld>
            <a:endParaRPr lang="en-US"/>
          </a:p>
        </p:txBody>
      </p:sp>
    </p:spTree>
    <p:extLst>
      <p:ext uri="{BB962C8B-B14F-4D97-AF65-F5344CB8AC3E}">
        <p14:creationId xmlns:p14="http://schemas.microsoft.com/office/powerpoint/2010/main" val="390062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508219-9EB2-47ED-914E-D5D04FB32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21885-A875-4F2C-A218-DF3600113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824C1-4230-43F0-A950-C88C8D585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C7DCD-38F1-4B30-B456-51C0FDC18F37}" type="datetimeFigureOut">
              <a:rPr lang="en-US" smtClean="0"/>
              <a:t>2/27/2023</a:t>
            </a:fld>
            <a:endParaRPr lang="en-US"/>
          </a:p>
        </p:txBody>
      </p:sp>
      <p:sp>
        <p:nvSpPr>
          <p:cNvPr id="5" name="Footer Placeholder 4">
            <a:extLst>
              <a:ext uri="{FF2B5EF4-FFF2-40B4-BE49-F238E27FC236}">
                <a16:creationId xmlns:a16="http://schemas.microsoft.com/office/drawing/2014/main" id="{263A2651-5D02-45D5-AEC9-5F354A198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C2F968-471A-411B-AE54-440903749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CA8BC-2FB3-4252-A3E7-28F2765262CD}" type="slidenum">
              <a:rPr lang="en-US" smtClean="0"/>
              <a:t>‹#›</a:t>
            </a:fld>
            <a:endParaRPr lang="en-US"/>
          </a:p>
        </p:txBody>
      </p:sp>
    </p:spTree>
    <p:extLst>
      <p:ext uri="{BB962C8B-B14F-4D97-AF65-F5344CB8AC3E}">
        <p14:creationId xmlns:p14="http://schemas.microsoft.com/office/powerpoint/2010/main" val="1431760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sudisclosure.techtracs-saas.net/technology/login.php"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mailto:mtentnowski@fsu.edu" TargetMode="External"/><Relationship Id="rId2" Type="http://schemas.openxmlformats.org/officeDocument/2006/relationships/hyperlink" Target="mailto:bedington@fsu.edu" TargetMode="External"/><Relationship Id="rId1" Type="http://schemas.openxmlformats.org/officeDocument/2006/relationships/slideLayout" Target="../slideLayouts/slideLayout2.xml"/><Relationship Id="rId5" Type="http://schemas.openxmlformats.org/officeDocument/2006/relationships/hyperlink" Target="mailto:ralsberry@fsu.edu" TargetMode="External"/><Relationship Id="rId4" Type="http://schemas.openxmlformats.org/officeDocument/2006/relationships/hyperlink" Target="mailto:gedmunds@fsu.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542C98C2-5155-4268-9E79-1A0FBE2D00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42" r="23289" b="749"/>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2F76C7-A78E-4751-B612-BBEB2969F955}"/>
              </a:ext>
            </a:extLst>
          </p:cNvPr>
          <p:cNvSpPr/>
          <p:nvPr/>
        </p:nvSpPr>
        <p:spPr>
          <a:xfrm>
            <a:off x="371094" y="2718054"/>
            <a:ext cx="3438906" cy="3207258"/>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1600" dirty="0"/>
              <a:t>The Office of Commercialization is responsible for the evaluation, protection, and commercialization of novel innovations and discoveries developed by FSU faculty and staff for the benefit of the University, the state of Florida, and ultimately…the world.  We help to further enhance innovations and discoveries by bridging the gap between FSU researchers, their discoveries, and introductions into industry relationships. We also provide research opportunities and services to faculty and staff through stewardship of the technology transfer process from research conception to market.</a:t>
            </a:r>
            <a:endParaRPr lang="en-US" sz="1600" dirty="0">
              <a:effectLst/>
            </a:endParaRPr>
          </a:p>
        </p:txBody>
      </p:sp>
      <p:sp>
        <p:nvSpPr>
          <p:cNvPr id="2" name="Title 1">
            <a:extLst>
              <a:ext uri="{FF2B5EF4-FFF2-40B4-BE49-F238E27FC236}">
                <a16:creationId xmlns:a16="http://schemas.microsoft.com/office/drawing/2014/main" id="{BBFDCDA7-9CD4-45EC-B498-5D7B1CE4E210}"/>
              </a:ext>
            </a:extLst>
          </p:cNvPr>
          <p:cNvSpPr>
            <a:spLocks noGrp="1"/>
          </p:cNvSpPr>
          <p:nvPr>
            <p:ph type="ctrTitle"/>
          </p:nvPr>
        </p:nvSpPr>
        <p:spPr>
          <a:xfrm>
            <a:off x="371093" y="240730"/>
            <a:ext cx="4056527" cy="2045270"/>
          </a:xfrm>
          <a:solidFill>
            <a:schemeClr val="bg1"/>
          </a:solidFill>
        </p:spPr>
        <p:txBody>
          <a:bodyPr vert="horz" lIns="91440" tIns="45720" rIns="91440" bIns="45720" rtlCol="0" anchor="b">
            <a:noAutofit/>
          </a:bodyPr>
          <a:lstStyle/>
          <a:p>
            <a:pPr algn="l"/>
            <a:r>
              <a:rPr lang="en-US" sz="3600" dirty="0">
                <a:ln>
                  <a:solidFill>
                    <a:prstClr val="black"/>
                  </a:solidFill>
                </a:ln>
                <a:solidFill>
                  <a:srgbClr val="990000"/>
                </a:solidFill>
              </a:rPr>
              <a:t>Florida State University Office of Commercialization</a:t>
            </a:r>
            <a:endParaRPr lang="en-US" sz="1800" dirty="0">
              <a:ln>
                <a:solidFill>
                  <a:schemeClr val="tx1"/>
                </a:solidFill>
              </a:ln>
            </a:endParaRPr>
          </a:p>
        </p:txBody>
      </p:sp>
    </p:spTree>
    <p:extLst>
      <p:ext uri="{BB962C8B-B14F-4D97-AF65-F5344CB8AC3E}">
        <p14:creationId xmlns:p14="http://schemas.microsoft.com/office/powerpoint/2010/main" val="304702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E2173-8A0F-49D0-85C1-3AE887243706}"/>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66956431-D057-41AE-ACFA-CB0A7884669F}"/>
              </a:ext>
            </a:extLst>
          </p:cNvPr>
          <p:cNvSpPr>
            <a:spLocks noGrp="1"/>
          </p:cNvSpPr>
          <p:nvPr>
            <p:ph type="title"/>
          </p:nvPr>
        </p:nvSpPr>
        <p:spPr/>
        <p:txBody>
          <a:bodyPr/>
          <a:lstStyle/>
          <a:p>
            <a:pPr algn="ctr"/>
            <a:r>
              <a:rPr lang="en-US" sz="5400" dirty="0">
                <a:ln>
                  <a:solidFill>
                    <a:prstClr val="black"/>
                  </a:solidFill>
                </a:ln>
                <a:solidFill>
                  <a:srgbClr val="990000"/>
                </a:solidFill>
              </a:rPr>
              <a:t>Know-How</a:t>
            </a:r>
            <a:endParaRPr lang="en-US" dirty="0"/>
          </a:p>
        </p:txBody>
      </p:sp>
      <p:sp>
        <p:nvSpPr>
          <p:cNvPr id="3" name="Content Placeholder 2">
            <a:extLst>
              <a:ext uri="{FF2B5EF4-FFF2-40B4-BE49-F238E27FC236}">
                <a16:creationId xmlns:a16="http://schemas.microsoft.com/office/drawing/2014/main" id="{434CE8E1-C5D0-41C2-AAED-772A88242E89}"/>
              </a:ext>
            </a:extLst>
          </p:cNvPr>
          <p:cNvSpPr>
            <a:spLocks noGrp="1"/>
          </p:cNvSpPr>
          <p:nvPr>
            <p:ph idx="1"/>
          </p:nvPr>
        </p:nvSpPr>
        <p:spPr/>
        <p:txBody>
          <a:bodyPr>
            <a:normAutofit lnSpcReduction="10000"/>
          </a:bodyPr>
          <a:lstStyle/>
          <a:p>
            <a:r>
              <a:rPr lang="en-US" dirty="0"/>
              <a:t>Know-how is intellectual property that cannot be patented or copyrighted, or has other barriers that hinder copying or reproduction by a third party</a:t>
            </a:r>
          </a:p>
          <a:p>
            <a:r>
              <a:rPr lang="en-US" dirty="0"/>
              <a:t>Know-how is </a:t>
            </a:r>
            <a:r>
              <a:rPr lang="en-US" i="1" dirty="0"/>
              <a:t>not</a:t>
            </a:r>
            <a:r>
              <a:rPr lang="en-US" dirty="0"/>
              <a:t> protected under US law, and is only protected as much as it is not publicly disclosed – potentially forever</a:t>
            </a:r>
          </a:p>
          <a:p>
            <a:r>
              <a:rPr lang="en-US" i="1" dirty="0"/>
              <a:t>Trade Secrets</a:t>
            </a:r>
            <a:r>
              <a:rPr lang="en-US" dirty="0"/>
              <a:t> are a specific type of know-how where the holder takes active steps to prevent public disclosure of the information – FSU rarely, if ever, attempts to protect and license trade secrets</a:t>
            </a:r>
          </a:p>
          <a:p>
            <a:r>
              <a:rPr lang="en-US" dirty="0"/>
              <a:t>Examples of know-how that FSU will license include antibodies, research notes, software source code, and the knowledge to successfully enable licensed patents or copyrights</a:t>
            </a:r>
          </a:p>
        </p:txBody>
      </p:sp>
    </p:spTree>
    <p:extLst>
      <p:ext uri="{BB962C8B-B14F-4D97-AF65-F5344CB8AC3E}">
        <p14:creationId xmlns:p14="http://schemas.microsoft.com/office/powerpoint/2010/main" val="320556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39E7C-C254-4905-B87E-AA78982A142F}"/>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CCA5E5D6-9CE0-4CD4-A5F6-0AE91765EEC5}"/>
              </a:ext>
            </a:extLst>
          </p:cNvPr>
          <p:cNvSpPr>
            <a:spLocks noGrp="1"/>
          </p:cNvSpPr>
          <p:nvPr>
            <p:ph type="title"/>
          </p:nvPr>
        </p:nvSpPr>
        <p:spPr/>
        <p:txBody>
          <a:bodyPr>
            <a:normAutofit/>
          </a:bodyPr>
          <a:lstStyle/>
          <a:p>
            <a:pPr algn="ctr"/>
            <a:r>
              <a:rPr lang="en-US" sz="5400" dirty="0">
                <a:ln>
                  <a:solidFill>
                    <a:prstClr val="black"/>
                  </a:solidFill>
                </a:ln>
                <a:solidFill>
                  <a:srgbClr val="990000"/>
                </a:solidFill>
              </a:rPr>
              <a:t>Office of Commercialization</a:t>
            </a:r>
            <a:endParaRPr lang="en-US" dirty="0"/>
          </a:p>
        </p:txBody>
      </p:sp>
      <p:sp>
        <p:nvSpPr>
          <p:cNvPr id="3" name="Content Placeholder 2">
            <a:extLst>
              <a:ext uri="{FF2B5EF4-FFF2-40B4-BE49-F238E27FC236}">
                <a16:creationId xmlns:a16="http://schemas.microsoft.com/office/drawing/2014/main" id="{938FE1CD-8B8F-4299-9BE4-E74D164F0F83}"/>
              </a:ext>
            </a:extLst>
          </p:cNvPr>
          <p:cNvSpPr>
            <a:spLocks noGrp="1"/>
          </p:cNvSpPr>
          <p:nvPr>
            <p:ph idx="1"/>
          </p:nvPr>
        </p:nvSpPr>
        <p:spPr>
          <a:xfrm>
            <a:off x="1057013" y="1442906"/>
            <a:ext cx="10296787" cy="4893083"/>
          </a:xfrm>
        </p:spPr>
        <p:txBody>
          <a:bodyPr>
            <a:normAutofit fontScale="92500" lnSpcReduction="20000"/>
          </a:bodyPr>
          <a:lstStyle/>
          <a:p>
            <a:r>
              <a:rPr lang="en-US" dirty="0"/>
              <a:t>Evaluate disclosures and inventions, and determine if the IP should be protected by patent/ copyright</a:t>
            </a:r>
          </a:p>
          <a:p>
            <a:r>
              <a:rPr lang="en-US" dirty="0"/>
              <a:t>Determine whether the IP can be marketed to industry for further development (sponsored research)</a:t>
            </a:r>
          </a:p>
          <a:p>
            <a:r>
              <a:rPr lang="en-US" dirty="0"/>
              <a:t>License IP out to industry for royalties, recognition, collaboration, and for the public good (goal)</a:t>
            </a:r>
          </a:p>
          <a:p>
            <a:r>
              <a:rPr lang="en-US" dirty="0"/>
              <a:t>Patent prosecution - the interaction between researchers, the IP manager, attorneys, and the patent office (USPTO) regarding IP protection</a:t>
            </a:r>
          </a:p>
          <a:p>
            <a:pPr lvl="1"/>
            <a:r>
              <a:rPr lang="en-US" dirty="0"/>
              <a:t>Pre-grant prosecution –arguing/ negotiating with a patent examiner to grant patent and amendments if necessary</a:t>
            </a:r>
          </a:p>
          <a:p>
            <a:pPr lvl="1"/>
            <a:r>
              <a:rPr lang="en-US" dirty="0"/>
              <a:t>Post-grant prosecution - maintenance and oppositions</a:t>
            </a:r>
          </a:p>
          <a:p>
            <a:r>
              <a:rPr lang="en-US" dirty="0"/>
              <a:t>Copyright filing- the interaction between authors, IP manager, and attorneys</a:t>
            </a:r>
          </a:p>
          <a:p>
            <a:r>
              <a:rPr lang="en-US" dirty="0"/>
              <a:t>Sometimes involved with litigation relating to infringement of IP</a:t>
            </a:r>
          </a:p>
        </p:txBody>
      </p:sp>
    </p:spTree>
    <p:extLst>
      <p:ext uri="{BB962C8B-B14F-4D97-AF65-F5344CB8AC3E}">
        <p14:creationId xmlns:p14="http://schemas.microsoft.com/office/powerpoint/2010/main" val="339255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B00DB5-E615-4139-80AE-B52704E8BD94}"/>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B56F4DA5-CD56-4000-9EC5-E15983679C7A}"/>
              </a:ext>
            </a:extLst>
          </p:cNvPr>
          <p:cNvSpPr>
            <a:spLocks noGrp="1"/>
          </p:cNvSpPr>
          <p:nvPr>
            <p:ph type="title"/>
          </p:nvPr>
        </p:nvSpPr>
        <p:spPr/>
        <p:txBody>
          <a:bodyPr>
            <a:normAutofit/>
          </a:bodyPr>
          <a:lstStyle/>
          <a:p>
            <a:pPr algn="ctr"/>
            <a:r>
              <a:rPr lang="en-US" sz="5400" dirty="0">
                <a:ln>
                  <a:solidFill>
                    <a:prstClr val="black"/>
                  </a:solidFill>
                </a:ln>
                <a:solidFill>
                  <a:srgbClr val="990000"/>
                </a:solidFill>
              </a:rPr>
              <a:t>Inventors’ and Authors’ Role</a:t>
            </a:r>
            <a:endParaRPr lang="en-US" dirty="0"/>
          </a:p>
        </p:txBody>
      </p:sp>
      <p:sp>
        <p:nvSpPr>
          <p:cNvPr id="3" name="Content Placeholder 2">
            <a:extLst>
              <a:ext uri="{FF2B5EF4-FFF2-40B4-BE49-F238E27FC236}">
                <a16:creationId xmlns:a16="http://schemas.microsoft.com/office/drawing/2014/main" id="{19EA928C-D8E4-47DB-8FA3-12234F226C49}"/>
              </a:ext>
            </a:extLst>
          </p:cNvPr>
          <p:cNvSpPr>
            <a:spLocks noGrp="1"/>
          </p:cNvSpPr>
          <p:nvPr>
            <p:ph idx="1"/>
          </p:nvPr>
        </p:nvSpPr>
        <p:spPr>
          <a:xfrm>
            <a:off x="1048407" y="1690688"/>
            <a:ext cx="10095186" cy="4827196"/>
          </a:xfrm>
        </p:spPr>
        <p:txBody>
          <a:bodyPr>
            <a:normAutofit fontScale="70000" lnSpcReduction="20000"/>
          </a:bodyPr>
          <a:lstStyle/>
          <a:p>
            <a:pPr fontAlgn="base"/>
            <a:r>
              <a:rPr lang="en-US" sz="3100" dirty="0"/>
              <a:t>To turn ideas into well-protected and marketable innovations, we need your help</a:t>
            </a:r>
          </a:p>
          <a:p>
            <a:pPr fontAlgn="base"/>
            <a:r>
              <a:rPr lang="en-US" sz="3100" dirty="0"/>
              <a:t>As an FSU employee / inventor you are asked to:</a:t>
            </a:r>
          </a:p>
          <a:p>
            <a:pPr lvl="1" fontAlgn="base"/>
            <a:r>
              <a:rPr lang="en-US" dirty="0"/>
              <a:t>Complete an invention disclosure form and provide supporting publications</a:t>
            </a:r>
          </a:p>
          <a:p>
            <a:pPr lvl="1" fontAlgn="base"/>
            <a:r>
              <a:rPr lang="en-US" dirty="0"/>
              <a:t>Not risk losing patent rights by discussing the invention with anyone outside your department</a:t>
            </a:r>
          </a:p>
          <a:p>
            <a:pPr lvl="1" fontAlgn="base"/>
            <a:r>
              <a:rPr lang="en-US" dirty="0"/>
              <a:t>Examples: conferences, submitted papers, presentations, external discussions</a:t>
            </a:r>
          </a:p>
          <a:p>
            <a:pPr fontAlgn="base"/>
            <a:r>
              <a:rPr lang="en-US" sz="3100" dirty="0"/>
              <a:t>Work with us to identify companies and people who could be potential licensees</a:t>
            </a:r>
          </a:p>
          <a:p>
            <a:pPr fontAlgn="base"/>
            <a:r>
              <a:rPr lang="en-US" sz="3100" dirty="0"/>
              <a:t>Studies show that 70% of licensees were known to the inventor/ author *</a:t>
            </a:r>
          </a:p>
          <a:p>
            <a:pPr fontAlgn="base"/>
            <a:r>
              <a:rPr lang="en-US" sz="3100" dirty="0"/>
              <a:t>Review the patent application and any office-actions from the USPTO</a:t>
            </a:r>
          </a:p>
          <a:p>
            <a:pPr fontAlgn="base"/>
            <a:r>
              <a:rPr lang="en-US" sz="3100" dirty="0"/>
              <a:t>Aid in transferring content for copyright filing</a:t>
            </a:r>
          </a:p>
          <a:p>
            <a:pPr fontAlgn="base"/>
            <a:r>
              <a:rPr lang="en-US" sz="3100" dirty="0"/>
              <a:t>Occasionally, meet potential licensees/ investors if time allows (we do most of this)</a:t>
            </a:r>
          </a:p>
          <a:p>
            <a:pPr fontAlgn="base"/>
            <a:r>
              <a:rPr lang="en-US" sz="3100" dirty="0"/>
              <a:t>While many steps require active participation, we are sensitive to your valuable time</a:t>
            </a:r>
          </a:p>
          <a:p>
            <a:pPr fontAlgn="base"/>
            <a:r>
              <a:rPr lang="en-US" sz="3100" dirty="0"/>
              <a:t>Each invention has its own challenges, and your active input and participation will be a big part of FSU’s success</a:t>
            </a:r>
          </a:p>
        </p:txBody>
      </p:sp>
      <p:sp>
        <p:nvSpPr>
          <p:cNvPr id="4" name="TextBox 3">
            <a:extLst>
              <a:ext uri="{FF2B5EF4-FFF2-40B4-BE49-F238E27FC236}">
                <a16:creationId xmlns:a16="http://schemas.microsoft.com/office/drawing/2014/main" id="{49C914AA-4EF4-4E60-A37E-3387C58E6935}"/>
              </a:ext>
            </a:extLst>
          </p:cNvPr>
          <p:cNvSpPr txBox="1"/>
          <p:nvPr/>
        </p:nvSpPr>
        <p:spPr>
          <a:xfrm>
            <a:off x="6096000" y="5704171"/>
            <a:ext cx="4830815" cy="369332"/>
          </a:xfrm>
          <a:prstGeom prst="rect">
            <a:avLst/>
          </a:prstGeom>
          <a:noFill/>
        </p:spPr>
        <p:txBody>
          <a:bodyPr wrap="square" rtlCol="0">
            <a:spAutoFit/>
          </a:bodyPr>
          <a:lstStyle/>
          <a:p>
            <a:r>
              <a:rPr lang="en-US" dirty="0"/>
              <a:t>* Duke University - Office of Licensing &amp; Ventures</a:t>
            </a:r>
          </a:p>
        </p:txBody>
      </p:sp>
    </p:spTree>
    <p:extLst>
      <p:ext uri="{BB962C8B-B14F-4D97-AF65-F5344CB8AC3E}">
        <p14:creationId xmlns:p14="http://schemas.microsoft.com/office/powerpoint/2010/main" val="11068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B652F-6EA0-4129-9776-C03698C9F710}"/>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7A0554C-C747-4F41-98EA-E0885B53BF3D}"/>
              </a:ext>
            </a:extLst>
          </p:cNvPr>
          <p:cNvSpPr>
            <a:spLocks noGrp="1"/>
          </p:cNvSpPr>
          <p:nvPr>
            <p:ph type="title"/>
          </p:nvPr>
        </p:nvSpPr>
        <p:spPr/>
        <p:txBody>
          <a:bodyPr/>
          <a:lstStyle/>
          <a:p>
            <a:pPr algn="ctr"/>
            <a:r>
              <a:rPr lang="en-US" sz="5400" dirty="0">
                <a:ln>
                  <a:solidFill>
                    <a:prstClr val="black"/>
                  </a:solidFill>
                </a:ln>
                <a:solidFill>
                  <a:srgbClr val="990000"/>
                </a:solidFill>
              </a:rPr>
              <a:t>Why Disclose</a:t>
            </a:r>
            <a:endParaRPr lang="en-US" dirty="0"/>
          </a:p>
        </p:txBody>
      </p:sp>
      <p:sp>
        <p:nvSpPr>
          <p:cNvPr id="3" name="Content Placeholder 2">
            <a:extLst>
              <a:ext uri="{FF2B5EF4-FFF2-40B4-BE49-F238E27FC236}">
                <a16:creationId xmlns:a16="http://schemas.microsoft.com/office/drawing/2014/main" id="{90A093BD-BCF3-4E64-8E7F-573F5138F0D1}"/>
              </a:ext>
            </a:extLst>
          </p:cNvPr>
          <p:cNvSpPr>
            <a:spLocks noGrp="1"/>
          </p:cNvSpPr>
          <p:nvPr>
            <p:ph idx="1"/>
          </p:nvPr>
        </p:nvSpPr>
        <p:spPr>
          <a:xfrm>
            <a:off x="838200" y="1828647"/>
            <a:ext cx="10515600" cy="4351338"/>
          </a:xfrm>
        </p:spPr>
        <p:txBody>
          <a:bodyPr>
            <a:normAutofit/>
          </a:bodyPr>
          <a:lstStyle/>
          <a:p>
            <a:r>
              <a:rPr lang="en-US" dirty="0"/>
              <a:t>The disclosure serves as a full description of the technology, and helps us to discover any prior art in order to determine IP protection</a:t>
            </a:r>
          </a:p>
          <a:p>
            <a:r>
              <a:rPr lang="en-US" dirty="0"/>
              <a:t>Disclosures also provide key information concerning potential applications of the technology (its utility)</a:t>
            </a:r>
          </a:p>
          <a:p>
            <a:r>
              <a:rPr lang="en-US" dirty="0"/>
              <a:t>Research and consulting relationships are helpful in identifying potential licensees within private companies</a:t>
            </a:r>
          </a:p>
          <a:p>
            <a:r>
              <a:rPr lang="en-US" dirty="0"/>
              <a:t>Valuable intellectual property can be lost if it is revealed to the public before protection is sought if in a printed publication, online, poster presentation, offered for sale, or otherwise available to the public</a:t>
            </a:r>
          </a:p>
          <a:p>
            <a:pPr marL="914400" lvl="2" indent="0">
              <a:buNone/>
            </a:pPr>
            <a:endParaRPr lang="en-US" dirty="0"/>
          </a:p>
        </p:txBody>
      </p:sp>
    </p:spTree>
    <p:extLst>
      <p:ext uri="{BB962C8B-B14F-4D97-AF65-F5344CB8AC3E}">
        <p14:creationId xmlns:p14="http://schemas.microsoft.com/office/powerpoint/2010/main" val="206714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05C645-64A1-47CD-BAB3-AFD2541839C6}"/>
              </a:ext>
            </a:extLst>
          </p:cNvPr>
          <p:cNvPicPr>
            <a:picLocks noChangeAspect="1"/>
          </p:cNvPicPr>
          <p:nvPr/>
        </p:nvPicPr>
        <p:blipFill rotWithShape="1">
          <a:blip r:embed="rId2"/>
          <a:srcRect l="66888" t="3308" r="586" b="6852"/>
          <a:stretch/>
        </p:blipFill>
        <p:spPr>
          <a:xfrm>
            <a:off x="1691951" y="1482889"/>
            <a:ext cx="8808098" cy="5068578"/>
          </a:xfrm>
          <a:prstGeom prst="rect">
            <a:avLst/>
          </a:prstGeom>
        </p:spPr>
      </p:pic>
      <p:sp>
        <p:nvSpPr>
          <p:cNvPr id="2" name="Title 1">
            <a:extLst>
              <a:ext uri="{FF2B5EF4-FFF2-40B4-BE49-F238E27FC236}">
                <a16:creationId xmlns:a16="http://schemas.microsoft.com/office/drawing/2014/main" id="{8E82524A-BA69-4D03-AE91-55870CC83728}"/>
              </a:ext>
            </a:extLst>
          </p:cNvPr>
          <p:cNvSpPr>
            <a:spLocks noGrp="1"/>
          </p:cNvSpPr>
          <p:nvPr>
            <p:ph type="title"/>
          </p:nvPr>
        </p:nvSpPr>
        <p:spPr/>
        <p:txBody>
          <a:bodyPr>
            <a:normAutofit/>
          </a:bodyPr>
          <a:lstStyle/>
          <a:p>
            <a:pPr algn="ctr"/>
            <a:r>
              <a:rPr lang="en-US" dirty="0">
                <a:hlinkClick r:id="rId3"/>
              </a:rPr>
              <a:t>Invention Disclosure</a:t>
            </a:r>
            <a:r>
              <a:rPr lang="en-US" dirty="0"/>
              <a:t> - </a:t>
            </a:r>
            <a:r>
              <a:rPr lang="en-US" sz="5400" dirty="0">
                <a:ln>
                  <a:solidFill>
                    <a:prstClr val="black"/>
                  </a:solidFill>
                </a:ln>
                <a:solidFill>
                  <a:srgbClr val="990000"/>
                </a:solidFill>
              </a:rPr>
              <a:t>Online</a:t>
            </a:r>
            <a:endParaRPr lang="en-US" dirty="0"/>
          </a:p>
        </p:txBody>
      </p:sp>
    </p:spTree>
    <p:extLst>
      <p:ext uri="{BB962C8B-B14F-4D97-AF65-F5344CB8AC3E}">
        <p14:creationId xmlns:p14="http://schemas.microsoft.com/office/powerpoint/2010/main" val="64199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54E19-0DCA-4F2D-87B6-692ECB6CFEF9}"/>
              </a:ext>
            </a:extLst>
          </p:cNvPr>
          <p:cNvPicPr>
            <a:picLocks noChangeAspect="1"/>
          </p:cNvPicPr>
          <p:nvPr/>
        </p:nvPicPr>
        <p:blipFill rotWithShape="1">
          <a:blip r:embed="rId2"/>
          <a:srcRect l="44030" t="17724" r="44396" b="6241"/>
          <a:stretch/>
        </p:blipFill>
        <p:spPr>
          <a:xfrm>
            <a:off x="3735113" y="197615"/>
            <a:ext cx="4721773" cy="6462769"/>
          </a:xfrm>
          <a:prstGeom prst="rect">
            <a:avLst/>
          </a:prstGeom>
        </p:spPr>
      </p:pic>
      <p:pic>
        <p:nvPicPr>
          <p:cNvPr id="3" name="Picture 2">
            <a:extLst>
              <a:ext uri="{FF2B5EF4-FFF2-40B4-BE49-F238E27FC236}">
                <a16:creationId xmlns:a16="http://schemas.microsoft.com/office/drawing/2014/main" id="{D8F1743C-EED6-404F-B58E-B7AACAFBA995}"/>
              </a:ext>
            </a:extLst>
          </p:cNvPr>
          <p:cNvPicPr>
            <a:picLocks noChangeAspect="1"/>
          </p:cNvPicPr>
          <p:nvPr/>
        </p:nvPicPr>
        <p:blipFill rotWithShape="1">
          <a:blip r:embed="rId3"/>
          <a:srcRect t="3666" r="10924" b="8377"/>
          <a:stretch/>
        </p:blipFill>
        <p:spPr>
          <a:xfrm>
            <a:off x="4273420" y="307910"/>
            <a:ext cx="746450" cy="970385"/>
          </a:xfrm>
          <a:prstGeom prst="rect">
            <a:avLst/>
          </a:prstGeom>
        </p:spPr>
      </p:pic>
      <p:sp>
        <p:nvSpPr>
          <p:cNvPr id="5" name="Freeform: Shape 4">
            <a:extLst>
              <a:ext uri="{FF2B5EF4-FFF2-40B4-BE49-F238E27FC236}">
                <a16:creationId xmlns:a16="http://schemas.microsoft.com/office/drawing/2014/main" id="{D810688F-508B-4AA9-BAC2-E611E1D93409}"/>
              </a:ext>
            </a:extLst>
          </p:cNvPr>
          <p:cNvSpPr/>
          <p:nvPr/>
        </p:nvSpPr>
        <p:spPr>
          <a:xfrm>
            <a:off x="5021871" y="610027"/>
            <a:ext cx="118668" cy="129074"/>
          </a:xfrm>
          <a:custGeom>
            <a:avLst/>
            <a:gdLst>
              <a:gd name="connsiteX0" fmla="*/ 222 w 90534"/>
              <a:gd name="connsiteY0" fmla="*/ 1153 h 72221"/>
              <a:gd name="connsiteX1" fmla="*/ 23911 w 90534"/>
              <a:gd name="connsiteY1" fmla="*/ 15367 h 72221"/>
              <a:gd name="connsiteX2" fmla="*/ 52338 w 90534"/>
              <a:gd name="connsiteY2" fmla="*/ 24842 h 72221"/>
              <a:gd name="connsiteX3" fmla="*/ 52338 w 90534"/>
              <a:gd name="connsiteY3" fmla="*/ 67483 h 72221"/>
              <a:gd name="connsiteX4" fmla="*/ 38125 w 90534"/>
              <a:gd name="connsiteY4" fmla="*/ 72221 h 72221"/>
              <a:gd name="connsiteX5" fmla="*/ 19174 w 90534"/>
              <a:gd name="connsiteY5" fmla="*/ 58007 h 72221"/>
              <a:gd name="connsiteX6" fmla="*/ 9698 w 90534"/>
              <a:gd name="connsiteY6" fmla="*/ 29580 h 72221"/>
              <a:gd name="connsiteX7" fmla="*/ 19174 w 90534"/>
              <a:gd name="connsiteY7" fmla="*/ 1153 h 72221"/>
              <a:gd name="connsiteX8" fmla="*/ 38125 w 90534"/>
              <a:gd name="connsiteY8" fmla="*/ 10629 h 72221"/>
              <a:gd name="connsiteX9" fmla="*/ 57076 w 90534"/>
              <a:gd name="connsiteY9" fmla="*/ 15367 h 72221"/>
              <a:gd name="connsiteX10" fmla="*/ 71290 w 90534"/>
              <a:gd name="connsiteY10" fmla="*/ 20104 h 72221"/>
              <a:gd name="connsiteX11" fmla="*/ 85503 w 90534"/>
              <a:gd name="connsiteY11" fmla="*/ 29580 h 72221"/>
              <a:gd name="connsiteX12" fmla="*/ 61814 w 90534"/>
              <a:gd name="connsiteY12" fmla="*/ 62745 h 72221"/>
              <a:gd name="connsiteX13" fmla="*/ 47601 w 90534"/>
              <a:gd name="connsiteY13" fmla="*/ 67483 h 72221"/>
              <a:gd name="connsiteX14" fmla="*/ 23911 w 90534"/>
              <a:gd name="connsiteY14" fmla="*/ 62745 h 72221"/>
              <a:gd name="connsiteX15" fmla="*/ 14436 w 90534"/>
              <a:gd name="connsiteY15" fmla="*/ 48531 h 72221"/>
              <a:gd name="connsiteX16" fmla="*/ 222 w 90534"/>
              <a:gd name="connsiteY16" fmla="*/ 1153 h 7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34" h="72221">
                <a:moveTo>
                  <a:pt x="222" y="1153"/>
                </a:moveTo>
                <a:cubicBezTo>
                  <a:pt x="1801" y="-4374"/>
                  <a:pt x="15528" y="11556"/>
                  <a:pt x="23911" y="15367"/>
                </a:cubicBezTo>
                <a:cubicBezTo>
                  <a:pt x="33004" y="19500"/>
                  <a:pt x="52338" y="24842"/>
                  <a:pt x="52338" y="24842"/>
                </a:cubicBezTo>
                <a:cubicBezTo>
                  <a:pt x="57528" y="40412"/>
                  <a:pt x="62871" y="49050"/>
                  <a:pt x="52338" y="67483"/>
                </a:cubicBezTo>
                <a:cubicBezTo>
                  <a:pt x="49860" y="71819"/>
                  <a:pt x="42863" y="70642"/>
                  <a:pt x="38125" y="72221"/>
                </a:cubicBezTo>
                <a:cubicBezTo>
                  <a:pt x="31808" y="67483"/>
                  <a:pt x="23554" y="64577"/>
                  <a:pt x="19174" y="58007"/>
                </a:cubicBezTo>
                <a:cubicBezTo>
                  <a:pt x="13634" y="49696"/>
                  <a:pt x="9698" y="29580"/>
                  <a:pt x="9698" y="29580"/>
                </a:cubicBezTo>
                <a:cubicBezTo>
                  <a:pt x="12857" y="20104"/>
                  <a:pt x="10863" y="6693"/>
                  <a:pt x="19174" y="1153"/>
                </a:cubicBezTo>
                <a:cubicBezTo>
                  <a:pt x="25051" y="-2765"/>
                  <a:pt x="31512" y="8149"/>
                  <a:pt x="38125" y="10629"/>
                </a:cubicBezTo>
                <a:cubicBezTo>
                  <a:pt x="44222" y="12915"/>
                  <a:pt x="50815" y="13578"/>
                  <a:pt x="57076" y="15367"/>
                </a:cubicBezTo>
                <a:cubicBezTo>
                  <a:pt x="61878" y="16739"/>
                  <a:pt x="66552" y="18525"/>
                  <a:pt x="71290" y="20104"/>
                </a:cubicBezTo>
                <a:cubicBezTo>
                  <a:pt x="76028" y="23263"/>
                  <a:pt x="81946" y="25134"/>
                  <a:pt x="85503" y="29580"/>
                </a:cubicBezTo>
                <a:cubicBezTo>
                  <a:pt x="100051" y="47766"/>
                  <a:pt x="80239" y="56603"/>
                  <a:pt x="61814" y="62745"/>
                </a:cubicBezTo>
                <a:lnTo>
                  <a:pt x="47601" y="67483"/>
                </a:lnTo>
                <a:cubicBezTo>
                  <a:pt x="39704" y="65904"/>
                  <a:pt x="30903" y="66741"/>
                  <a:pt x="23911" y="62745"/>
                </a:cubicBezTo>
                <a:cubicBezTo>
                  <a:pt x="18967" y="59920"/>
                  <a:pt x="16982" y="53624"/>
                  <a:pt x="14436" y="48531"/>
                </a:cubicBezTo>
                <a:cubicBezTo>
                  <a:pt x="5702" y="31063"/>
                  <a:pt x="-1357" y="6680"/>
                  <a:pt x="222" y="11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3399EDA-5A34-4464-B04C-284F44ABC34C}"/>
              </a:ext>
            </a:extLst>
          </p:cNvPr>
          <p:cNvSpPr/>
          <p:nvPr/>
        </p:nvSpPr>
        <p:spPr>
          <a:xfrm>
            <a:off x="4997385" y="582709"/>
            <a:ext cx="83201" cy="28470"/>
          </a:xfrm>
          <a:custGeom>
            <a:avLst/>
            <a:gdLst>
              <a:gd name="connsiteX0" fmla="*/ 29446 w 83201"/>
              <a:gd name="connsiteY0" fmla="*/ 4781 h 28470"/>
              <a:gd name="connsiteX1" fmla="*/ 57873 w 83201"/>
              <a:gd name="connsiteY1" fmla="*/ 9519 h 28470"/>
              <a:gd name="connsiteX2" fmla="*/ 81562 w 83201"/>
              <a:gd name="connsiteY2" fmla="*/ 14257 h 28470"/>
              <a:gd name="connsiteX3" fmla="*/ 53135 w 83201"/>
              <a:gd name="connsiteY3" fmla="*/ 9519 h 28470"/>
              <a:gd name="connsiteX4" fmla="*/ 38922 w 83201"/>
              <a:gd name="connsiteY4" fmla="*/ 4781 h 28470"/>
              <a:gd name="connsiteX5" fmla="*/ 43660 w 83201"/>
              <a:gd name="connsiteY5" fmla="*/ 18995 h 28470"/>
              <a:gd name="connsiteX6" fmla="*/ 29446 w 83201"/>
              <a:gd name="connsiteY6" fmla="*/ 14257 h 28470"/>
              <a:gd name="connsiteX7" fmla="*/ 15233 w 83201"/>
              <a:gd name="connsiteY7" fmla="*/ 4781 h 28470"/>
              <a:gd name="connsiteX8" fmla="*/ 1019 w 83201"/>
              <a:gd name="connsiteY8" fmla="*/ 43 h 28470"/>
              <a:gd name="connsiteX9" fmla="*/ 48397 w 83201"/>
              <a:gd name="connsiteY9" fmla="*/ 14257 h 28470"/>
              <a:gd name="connsiteX10" fmla="*/ 81562 w 83201"/>
              <a:gd name="connsiteY10" fmla="*/ 28470 h 28470"/>
              <a:gd name="connsiteX11" fmla="*/ 67349 w 83201"/>
              <a:gd name="connsiteY11" fmla="*/ 14257 h 28470"/>
              <a:gd name="connsiteX12" fmla="*/ 38922 w 83201"/>
              <a:gd name="connsiteY12" fmla="*/ 4781 h 28470"/>
              <a:gd name="connsiteX13" fmla="*/ 29446 w 83201"/>
              <a:gd name="connsiteY13" fmla="*/ 4781 h 2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201" h="28470">
                <a:moveTo>
                  <a:pt x="29446" y="4781"/>
                </a:moveTo>
                <a:cubicBezTo>
                  <a:pt x="32605" y="5571"/>
                  <a:pt x="48422" y="7800"/>
                  <a:pt x="57873" y="9519"/>
                </a:cubicBezTo>
                <a:cubicBezTo>
                  <a:pt x="65796" y="10960"/>
                  <a:pt x="89615" y="14257"/>
                  <a:pt x="81562" y="14257"/>
                </a:cubicBezTo>
                <a:cubicBezTo>
                  <a:pt x="71956" y="14257"/>
                  <a:pt x="62611" y="11098"/>
                  <a:pt x="53135" y="9519"/>
                </a:cubicBezTo>
                <a:cubicBezTo>
                  <a:pt x="48397" y="7940"/>
                  <a:pt x="42453" y="1250"/>
                  <a:pt x="38922" y="4781"/>
                </a:cubicBezTo>
                <a:cubicBezTo>
                  <a:pt x="35391" y="8313"/>
                  <a:pt x="48398" y="20574"/>
                  <a:pt x="43660" y="18995"/>
                </a:cubicBezTo>
                <a:lnTo>
                  <a:pt x="29446" y="14257"/>
                </a:lnTo>
                <a:cubicBezTo>
                  <a:pt x="24708" y="11098"/>
                  <a:pt x="20326" y="7328"/>
                  <a:pt x="15233" y="4781"/>
                </a:cubicBezTo>
                <a:cubicBezTo>
                  <a:pt x="10766" y="2547"/>
                  <a:pt x="-3975" y="43"/>
                  <a:pt x="1019" y="43"/>
                </a:cubicBezTo>
                <a:cubicBezTo>
                  <a:pt x="17933" y="43"/>
                  <a:pt x="33194" y="8556"/>
                  <a:pt x="48397" y="14257"/>
                </a:cubicBezTo>
                <a:cubicBezTo>
                  <a:pt x="76286" y="24716"/>
                  <a:pt x="48280" y="11830"/>
                  <a:pt x="81562" y="28470"/>
                </a:cubicBezTo>
                <a:cubicBezTo>
                  <a:pt x="76824" y="23732"/>
                  <a:pt x="73206" y="17511"/>
                  <a:pt x="67349" y="14257"/>
                </a:cubicBezTo>
                <a:cubicBezTo>
                  <a:pt x="58618" y="9406"/>
                  <a:pt x="47233" y="10321"/>
                  <a:pt x="38922" y="4781"/>
                </a:cubicBezTo>
                <a:cubicBezTo>
                  <a:pt x="23394" y="-5570"/>
                  <a:pt x="26287" y="3991"/>
                  <a:pt x="29446" y="47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A1084DC-51A3-4A4E-9BEC-143579B41F09}"/>
              </a:ext>
            </a:extLst>
          </p:cNvPr>
          <p:cNvSpPr/>
          <p:nvPr/>
        </p:nvSpPr>
        <p:spPr>
          <a:xfrm>
            <a:off x="5108642" y="740784"/>
            <a:ext cx="141636" cy="40957"/>
          </a:xfrm>
          <a:custGeom>
            <a:avLst/>
            <a:gdLst>
              <a:gd name="connsiteX0" fmla="*/ 3470 w 141636"/>
              <a:gd name="connsiteY0" fmla="*/ 17268 h 40957"/>
              <a:gd name="connsiteX1" fmla="*/ 27159 w 141636"/>
              <a:gd name="connsiteY1" fmla="*/ 22006 h 40957"/>
              <a:gd name="connsiteX2" fmla="*/ 41373 w 141636"/>
              <a:gd name="connsiteY2" fmla="*/ 26743 h 40957"/>
              <a:gd name="connsiteX3" fmla="*/ 74537 w 141636"/>
              <a:gd name="connsiteY3" fmla="*/ 22006 h 40957"/>
              <a:gd name="connsiteX4" fmla="*/ 69799 w 141636"/>
              <a:gd name="connsiteY4" fmla="*/ 12530 h 40957"/>
              <a:gd name="connsiteX5" fmla="*/ 84013 w 141636"/>
              <a:gd name="connsiteY5" fmla="*/ 7792 h 40957"/>
              <a:gd name="connsiteX6" fmla="*/ 8208 w 141636"/>
              <a:gd name="connsiteY6" fmla="*/ 7792 h 40957"/>
              <a:gd name="connsiteX7" fmla="*/ 27159 w 141636"/>
              <a:gd name="connsiteY7" fmla="*/ 12530 h 40957"/>
              <a:gd name="connsiteX8" fmla="*/ 93489 w 141636"/>
              <a:gd name="connsiteY8" fmla="*/ 17268 h 40957"/>
              <a:gd name="connsiteX9" fmla="*/ 50848 w 141636"/>
              <a:gd name="connsiteY9" fmla="*/ 22006 h 40957"/>
              <a:gd name="connsiteX10" fmla="*/ 17683 w 141636"/>
              <a:gd name="connsiteY10" fmla="*/ 36219 h 40957"/>
              <a:gd name="connsiteX11" fmla="*/ 41373 w 141636"/>
              <a:gd name="connsiteY11" fmla="*/ 40957 h 40957"/>
              <a:gd name="connsiteX12" fmla="*/ 112440 w 141636"/>
              <a:gd name="connsiteY12" fmla="*/ 36219 h 40957"/>
              <a:gd name="connsiteX13" fmla="*/ 140867 w 141636"/>
              <a:gd name="connsiteY13" fmla="*/ 31481 h 40957"/>
              <a:gd name="connsiteX14" fmla="*/ 121916 w 141636"/>
              <a:gd name="connsiteY14" fmla="*/ 26743 h 40957"/>
              <a:gd name="connsiteX15" fmla="*/ 107702 w 141636"/>
              <a:gd name="connsiteY15" fmla="*/ 22006 h 40957"/>
              <a:gd name="connsiteX16" fmla="*/ 3470 w 141636"/>
              <a:gd name="connsiteY16" fmla="*/ 1726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636" h="40957">
                <a:moveTo>
                  <a:pt x="3470" y="17268"/>
                </a:moveTo>
                <a:cubicBezTo>
                  <a:pt x="-9954" y="17268"/>
                  <a:pt x="19347" y="20053"/>
                  <a:pt x="27159" y="22006"/>
                </a:cubicBezTo>
                <a:cubicBezTo>
                  <a:pt x="32004" y="23217"/>
                  <a:pt x="36379" y="26743"/>
                  <a:pt x="41373" y="26743"/>
                </a:cubicBezTo>
                <a:cubicBezTo>
                  <a:pt x="52540" y="26743"/>
                  <a:pt x="63482" y="23585"/>
                  <a:pt x="74537" y="22006"/>
                </a:cubicBezTo>
                <a:cubicBezTo>
                  <a:pt x="-17491" y="14337"/>
                  <a:pt x="15063" y="20350"/>
                  <a:pt x="69799" y="12530"/>
                </a:cubicBezTo>
                <a:cubicBezTo>
                  <a:pt x="74743" y="11824"/>
                  <a:pt x="79275" y="9371"/>
                  <a:pt x="84013" y="7792"/>
                </a:cubicBezTo>
                <a:cubicBezTo>
                  <a:pt x="54488" y="-2050"/>
                  <a:pt x="57367" y="-3133"/>
                  <a:pt x="8208" y="7792"/>
                </a:cubicBezTo>
                <a:cubicBezTo>
                  <a:pt x="1852" y="9205"/>
                  <a:pt x="20687" y="11811"/>
                  <a:pt x="27159" y="12530"/>
                </a:cubicBezTo>
                <a:cubicBezTo>
                  <a:pt x="49190" y="14978"/>
                  <a:pt x="71379" y="15689"/>
                  <a:pt x="93489" y="17268"/>
                </a:cubicBezTo>
                <a:lnTo>
                  <a:pt x="50848" y="22006"/>
                </a:lnTo>
                <a:cubicBezTo>
                  <a:pt x="44805" y="22642"/>
                  <a:pt x="-26598" y="19613"/>
                  <a:pt x="17683" y="36219"/>
                </a:cubicBezTo>
                <a:cubicBezTo>
                  <a:pt x="25223" y="39047"/>
                  <a:pt x="33476" y="39378"/>
                  <a:pt x="41373" y="40957"/>
                </a:cubicBezTo>
                <a:cubicBezTo>
                  <a:pt x="65062" y="39378"/>
                  <a:pt x="88805" y="38470"/>
                  <a:pt x="112440" y="36219"/>
                </a:cubicBezTo>
                <a:cubicBezTo>
                  <a:pt x="122003" y="35308"/>
                  <a:pt x="134074" y="38274"/>
                  <a:pt x="140867" y="31481"/>
                </a:cubicBezTo>
                <a:cubicBezTo>
                  <a:pt x="145471" y="26877"/>
                  <a:pt x="128177" y="28532"/>
                  <a:pt x="121916" y="26743"/>
                </a:cubicBezTo>
                <a:cubicBezTo>
                  <a:pt x="117114" y="25371"/>
                  <a:pt x="112440" y="23585"/>
                  <a:pt x="107702" y="22006"/>
                </a:cubicBezTo>
                <a:cubicBezTo>
                  <a:pt x="19276" y="27207"/>
                  <a:pt x="16894" y="17268"/>
                  <a:pt x="3470" y="172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F01B32E-C481-4046-9F71-67AFA1CC83EE}"/>
              </a:ext>
            </a:extLst>
          </p:cNvPr>
          <p:cNvSpPr/>
          <p:nvPr/>
        </p:nvSpPr>
        <p:spPr>
          <a:xfrm>
            <a:off x="5017355" y="974846"/>
            <a:ext cx="137397" cy="110116"/>
          </a:xfrm>
          <a:custGeom>
            <a:avLst/>
            <a:gdLst>
              <a:gd name="connsiteX0" fmla="*/ 71068 w 137397"/>
              <a:gd name="connsiteY0" fmla="*/ 43786 h 110116"/>
              <a:gd name="connsiteX1" fmla="*/ 94757 w 137397"/>
              <a:gd name="connsiteY1" fmla="*/ 58000 h 110116"/>
              <a:gd name="connsiteX2" fmla="*/ 85281 w 137397"/>
              <a:gd name="connsiteY2" fmla="*/ 58000 h 110116"/>
              <a:gd name="connsiteX3" fmla="*/ 37903 w 137397"/>
              <a:gd name="connsiteY3" fmla="*/ 34310 h 110116"/>
              <a:gd name="connsiteX4" fmla="*/ 18952 w 137397"/>
              <a:gd name="connsiteY4" fmla="*/ 24835 h 110116"/>
              <a:gd name="connsiteX5" fmla="*/ 0 w 137397"/>
              <a:gd name="connsiteY5" fmla="*/ 15359 h 110116"/>
              <a:gd name="connsiteX6" fmla="*/ 14214 w 137397"/>
              <a:gd name="connsiteY6" fmla="*/ 48524 h 110116"/>
              <a:gd name="connsiteX7" fmla="*/ 33165 w 137397"/>
              <a:gd name="connsiteY7" fmla="*/ 58000 h 110116"/>
              <a:gd name="connsiteX8" fmla="*/ 56854 w 137397"/>
              <a:gd name="connsiteY8" fmla="*/ 72213 h 110116"/>
              <a:gd name="connsiteX9" fmla="*/ 85281 w 137397"/>
              <a:gd name="connsiteY9" fmla="*/ 91164 h 110116"/>
              <a:gd name="connsiteX10" fmla="*/ 75806 w 137397"/>
              <a:gd name="connsiteY10" fmla="*/ 58000 h 110116"/>
              <a:gd name="connsiteX11" fmla="*/ 71068 w 137397"/>
              <a:gd name="connsiteY11" fmla="*/ 39048 h 110116"/>
              <a:gd name="connsiteX12" fmla="*/ 42641 w 137397"/>
              <a:gd name="connsiteY12" fmla="*/ 10621 h 110116"/>
              <a:gd name="connsiteX13" fmla="*/ 52117 w 137397"/>
              <a:gd name="connsiteY13" fmla="*/ 58000 h 110116"/>
              <a:gd name="connsiteX14" fmla="*/ 94757 w 137397"/>
              <a:gd name="connsiteY14" fmla="*/ 95902 h 110116"/>
              <a:gd name="connsiteX15" fmla="*/ 75806 w 137397"/>
              <a:gd name="connsiteY15" fmla="*/ 62737 h 110116"/>
              <a:gd name="connsiteX16" fmla="*/ 61592 w 137397"/>
              <a:gd name="connsiteY16" fmla="*/ 48524 h 110116"/>
              <a:gd name="connsiteX17" fmla="*/ 52117 w 137397"/>
              <a:gd name="connsiteY17" fmla="*/ 34310 h 110116"/>
              <a:gd name="connsiteX18" fmla="*/ 37903 w 137397"/>
              <a:gd name="connsiteY18" fmla="*/ 20097 h 110116"/>
              <a:gd name="connsiteX19" fmla="*/ 90019 w 137397"/>
              <a:gd name="connsiteY19" fmla="*/ 67475 h 110116"/>
              <a:gd name="connsiteX20" fmla="*/ 104233 w 137397"/>
              <a:gd name="connsiteY20" fmla="*/ 81689 h 110116"/>
              <a:gd name="connsiteX21" fmla="*/ 118446 w 137397"/>
              <a:gd name="connsiteY21" fmla="*/ 86427 h 110116"/>
              <a:gd name="connsiteX22" fmla="*/ 104233 w 137397"/>
              <a:gd name="connsiteY22" fmla="*/ 72213 h 110116"/>
              <a:gd name="connsiteX23" fmla="*/ 85281 w 137397"/>
              <a:gd name="connsiteY23" fmla="*/ 58000 h 110116"/>
              <a:gd name="connsiteX24" fmla="*/ 75806 w 137397"/>
              <a:gd name="connsiteY24" fmla="*/ 43786 h 110116"/>
              <a:gd name="connsiteX25" fmla="*/ 47379 w 137397"/>
              <a:gd name="connsiteY25" fmla="*/ 15359 h 110116"/>
              <a:gd name="connsiteX26" fmla="*/ 42641 w 137397"/>
              <a:gd name="connsiteY26" fmla="*/ 1146 h 110116"/>
              <a:gd name="connsiteX27" fmla="*/ 56854 w 137397"/>
              <a:gd name="connsiteY27" fmla="*/ 5884 h 110116"/>
              <a:gd name="connsiteX28" fmla="*/ 85281 w 137397"/>
              <a:gd name="connsiteY28" fmla="*/ 24835 h 110116"/>
              <a:gd name="connsiteX29" fmla="*/ 94757 w 137397"/>
              <a:gd name="connsiteY29" fmla="*/ 39048 h 110116"/>
              <a:gd name="connsiteX30" fmla="*/ 108970 w 137397"/>
              <a:gd name="connsiteY30" fmla="*/ 48524 h 110116"/>
              <a:gd name="connsiteX31" fmla="*/ 137397 w 137397"/>
              <a:gd name="connsiteY31" fmla="*/ 72213 h 110116"/>
              <a:gd name="connsiteX32" fmla="*/ 123184 w 137397"/>
              <a:gd name="connsiteY32" fmla="*/ 76951 h 110116"/>
              <a:gd name="connsiteX33" fmla="*/ 94757 w 137397"/>
              <a:gd name="connsiteY33" fmla="*/ 72213 h 110116"/>
              <a:gd name="connsiteX34" fmla="*/ 75806 w 137397"/>
              <a:gd name="connsiteY34" fmla="*/ 62737 h 110116"/>
              <a:gd name="connsiteX35" fmla="*/ 47379 w 137397"/>
              <a:gd name="connsiteY35" fmla="*/ 43786 h 110116"/>
              <a:gd name="connsiteX36" fmla="*/ 52117 w 137397"/>
              <a:gd name="connsiteY36" fmla="*/ 58000 h 110116"/>
              <a:gd name="connsiteX37" fmla="*/ 94757 w 137397"/>
              <a:gd name="connsiteY37" fmla="*/ 95902 h 110116"/>
              <a:gd name="connsiteX38" fmla="*/ 99495 w 137397"/>
              <a:gd name="connsiteY38" fmla="*/ 110116 h 11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397" h="110116">
                <a:moveTo>
                  <a:pt x="71068" y="43786"/>
                </a:moveTo>
                <a:cubicBezTo>
                  <a:pt x="78964" y="48524"/>
                  <a:pt x="86520" y="53882"/>
                  <a:pt x="94757" y="58000"/>
                </a:cubicBezTo>
                <a:cubicBezTo>
                  <a:pt x="104467" y="62855"/>
                  <a:pt x="133447" y="67631"/>
                  <a:pt x="85281" y="58000"/>
                </a:cubicBezTo>
                <a:lnTo>
                  <a:pt x="37903" y="34310"/>
                </a:lnTo>
                <a:lnTo>
                  <a:pt x="18952" y="24835"/>
                </a:lnTo>
                <a:lnTo>
                  <a:pt x="0" y="15359"/>
                </a:lnTo>
                <a:cubicBezTo>
                  <a:pt x="2968" y="27232"/>
                  <a:pt x="3882" y="39913"/>
                  <a:pt x="14214" y="48524"/>
                </a:cubicBezTo>
                <a:cubicBezTo>
                  <a:pt x="19640" y="53046"/>
                  <a:pt x="26991" y="54570"/>
                  <a:pt x="33165" y="58000"/>
                </a:cubicBezTo>
                <a:cubicBezTo>
                  <a:pt x="41215" y="62472"/>
                  <a:pt x="49085" y="67269"/>
                  <a:pt x="56854" y="72213"/>
                </a:cubicBezTo>
                <a:cubicBezTo>
                  <a:pt x="66462" y="78327"/>
                  <a:pt x="85281" y="91164"/>
                  <a:pt x="85281" y="91164"/>
                </a:cubicBezTo>
                <a:cubicBezTo>
                  <a:pt x="70465" y="31904"/>
                  <a:pt x="89402" y="105590"/>
                  <a:pt x="75806" y="58000"/>
                </a:cubicBezTo>
                <a:cubicBezTo>
                  <a:pt x="74017" y="51739"/>
                  <a:pt x="74802" y="44383"/>
                  <a:pt x="71068" y="39048"/>
                </a:cubicBezTo>
                <a:cubicBezTo>
                  <a:pt x="63383" y="28070"/>
                  <a:pt x="42641" y="10621"/>
                  <a:pt x="42641" y="10621"/>
                </a:cubicBezTo>
                <a:cubicBezTo>
                  <a:pt x="45800" y="26414"/>
                  <a:pt x="44914" y="43594"/>
                  <a:pt x="52117" y="58000"/>
                </a:cubicBezTo>
                <a:cubicBezTo>
                  <a:pt x="60232" y="74230"/>
                  <a:pt x="79734" y="85888"/>
                  <a:pt x="94757" y="95902"/>
                </a:cubicBezTo>
                <a:cubicBezTo>
                  <a:pt x="88968" y="84324"/>
                  <a:pt x="84173" y="72777"/>
                  <a:pt x="75806" y="62737"/>
                </a:cubicBezTo>
                <a:cubicBezTo>
                  <a:pt x="71517" y="57590"/>
                  <a:pt x="65881" y="53671"/>
                  <a:pt x="61592" y="48524"/>
                </a:cubicBezTo>
                <a:cubicBezTo>
                  <a:pt x="57947" y="44150"/>
                  <a:pt x="55762" y="38684"/>
                  <a:pt x="52117" y="34310"/>
                </a:cubicBezTo>
                <a:cubicBezTo>
                  <a:pt x="47828" y="29163"/>
                  <a:pt x="31910" y="17100"/>
                  <a:pt x="37903" y="20097"/>
                </a:cubicBezTo>
                <a:cubicBezTo>
                  <a:pt x="51566" y="26929"/>
                  <a:pt x="81595" y="59051"/>
                  <a:pt x="90019" y="67475"/>
                </a:cubicBezTo>
                <a:cubicBezTo>
                  <a:pt x="94757" y="72213"/>
                  <a:pt x="97876" y="79570"/>
                  <a:pt x="104233" y="81689"/>
                </a:cubicBezTo>
                <a:lnTo>
                  <a:pt x="118446" y="86427"/>
                </a:lnTo>
                <a:cubicBezTo>
                  <a:pt x="113708" y="81689"/>
                  <a:pt x="109320" y="76573"/>
                  <a:pt x="104233" y="72213"/>
                </a:cubicBezTo>
                <a:cubicBezTo>
                  <a:pt x="98238" y="67074"/>
                  <a:pt x="90865" y="63584"/>
                  <a:pt x="85281" y="58000"/>
                </a:cubicBezTo>
                <a:cubicBezTo>
                  <a:pt x="81255" y="53974"/>
                  <a:pt x="79589" y="48042"/>
                  <a:pt x="75806" y="43786"/>
                </a:cubicBezTo>
                <a:cubicBezTo>
                  <a:pt x="66903" y="33770"/>
                  <a:pt x="47379" y="15359"/>
                  <a:pt x="47379" y="15359"/>
                </a:cubicBezTo>
                <a:cubicBezTo>
                  <a:pt x="45800" y="10621"/>
                  <a:pt x="39110" y="4677"/>
                  <a:pt x="42641" y="1146"/>
                </a:cubicBezTo>
                <a:cubicBezTo>
                  <a:pt x="46172" y="-2385"/>
                  <a:pt x="52699" y="3114"/>
                  <a:pt x="56854" y="5884"/>
                </a:cubicBezTo>
                <a:cubicBezTo>
                  <a:pt x="92344" y="29543"/>
                  <a:pt x="51486" y="13569"/>
                  <a:pt x="85281" y="24835"/>
                </a:cubicBezTo>
                <a:cubicBezTo>
                  <a:pt x="88440" y="29573"/>
                  <a:pt x="90731" y="35022"/>
                  <a:pt x="94757" y="39048"/>
                </a:cubicBezTo>
                <a:cubicBezTo>
                  <a:pt x="98783" y="43074"/>
                  <a:pt x="104475" y="45028"/>
                  <a:pt x="108970" y="48524"/>
                </a:cubicBezTo>
                <a:cubicBezTo>
                  <a:pt x="118706" y="56097"/>
                  <a:pt x="127921" y="64317"/>
                  <a:pt x="137397" y="72213"/>
                </a:cubicBezTo>
                <a:cubicBezTo>
                  <a:pt x="132659" y="73792"/>
                  <a:pt x="128110" y="77772"/>
                  <a:pt x="123184" y="76951"/>
                </a:cubicBezTo>
                <a:cubicBezTo>
                  <a:pt x="86447" y="70828"/>
                  <a:pt x="130481" y="60304"/>
                  <a:pt x="94757" y="72213"/>
                </a:cubicBezTo>
                <a:cubicBezTo>
                  <a:pt x="88440" y="69054"/>
                  <a:pt x="81862" y="66371"/>
                  <a:pt x="75806" y="62737"/>
                </a:cubicBezTo>
                <a:cubicBezTo>
                  <a:pt x="66041" y="56878"/>
                  <a:pt x="47379" y="43786"/>
                  <a:pt x="47379" y="43786"/>
                </a:cubicBezTo>
                <a:cubicBezTo>
                  <a:pt x="48958" y="48524"/>
                  <a:pt x="49051" y="54058"/>
                  <a:pt x="52117" y="58000"/>
                </a:cubicBezTo>
                <a:cubicBezTo>
                  <a:pt x="69594" y="80471"/>
                  <a:pt x="75756" y="83236"/>
                  <a:pt x="94757" y="95902"/>
                </a:cubicBezTo>
                <a:lnTo>
                  <a:pt x="99495" y="110116"/>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569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8A18B5-A4EC-4260-9473-0903783121F1}"/>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328BD7AD-41EF-4D8A-8D15-F4864EDF2D5B}"/>
              </a:ext>
            </a:extLst>
          </p:cNvPr>
          <p:cNvSpPr>
            <a:spLocks noGrp="1"/>
          </p:cNvSpPr>
          <p:nvPr>
            <p:ph type="title"/>
          </p:nvPr>
        </p:nvSpPr>
        <p:spPr/>
        <p:txBody>
          <a:bodyPr>
            <a:normAutofit/>
          </a:bodyPr>
          <a:lstStyle/>
          <a:p>
            <a:pPr algn="ctr"/>
            <a:r>
              <a:rPr lang="en-US" sz="5400" dirty="0">
                <a:ln>
                  <a:solidFill>
                    <a:prstClr val="black"/>
                  </a:solidFill>
                </a:ln>
                <a:solidFill>
                  <a:srgbClr val="990000"/>
                </a:solidFill>
              </a:rPr>
              <a:t>Income &amp; Royalties</a:t>
            </a:r>
            <a:endParaRPr lang="en-US" dirty="0"/>
          </a:p>
        </p:txBody>
      </p:sp>
      <p:sp>
        <p:nvSpPr>
          <p:cNvPr id="3" name="Content Placeholder 2">
            <a:extLst>
              <a:ext uri="{FF2B5EF4-FFF2-40B4-BE49-F238E27FC236}">
                <a16:creationId xmlns:a16="http://schemas.microsoft.com/office/drawing/2014/main" id="{97748661-9392-409C-A2F4-A9D3A7C37BF1}"/>
              </a:ext>
            </a:extLst>
          </p:cNvPr>
          <p:cNvSpPr>
            <a:spLocks noGrp="1"/>
          </p:cNvSpPr>
          <p:nvPr>
            <p:ph idx="1"/>
          </p:nvPr>
        </p:nvSpPr>
        <p:spPr/>
        <p:txBody>
          <a:bodyPr>
            <a:normAutofit fontScale="70000" lnSpcReduction="20000"/>
          </a:bodyPr>
          <a:lstStyle/>
          <a:p>
            <a:r>
              <a:rPr lang="en-US" dirty="0"/>
              <a:t>When a U.S. patent is issued on an invention assigned to FSU, the</a:t>
            </a:r>
            <a:r>
              <a:rPr lang="en-US" b="1" dirty="0"/>
              <a:t> inventor(s) receives $500</a:t>
            </a:r>
            <a:r>
              <a:rPr lang="en-US" dirty="0"/>
              <a:t>*</a:t>
            </a:r>
          </a:p>
          <a:p>
            <a:r>
              <a:rPr lang="en-US" dirty="0"/>
              <a:t>Patents: royalties / other income resulting from inventions is distributed as follows*:</a:t>
            </a:r>
          </a:p>
          <a:p>
            <a:pPr lvl="1"/>
            <a:r>
              <a:rPr lang="en-US" b="1" dirty="0"/>
              <a:t>85% to inventor(s) </a:t>
            </a:r>
            <a:r>
              <a:rPr lang="en-US" dirty="0"/>
              <a:t>for the first $10,000 </a:t>
            </a:r>
            <a:r>
              <a:rPr lang="en-US" b="1" dirty="0"/>
              <a:t>($8,500</a:t>
            </a:r>
            <a:r>
              <a:rPr lang="en-US" dirty="0"/>
              <a:t>)</a:t>
            </a:r>
          </a:p>
          <a:p>
            <a:pPr lvl="1"/>
            <a:r>
              <a:rPr lang="en-US" dirty="0"/>
              <a:t>15% to FSU ($1,500)</a:t>
            </a:r>
          </a:p>
          <a:p>
            <a:r>
              <a:rPr lang="en-US" dirty="0"/>
              <a:t>Patents: over $10,000, net income (gross royalties </a:t>
            </a:r>
            <a:r>
              <a:rPr lang="en-US" i="1" dirty="0"/>
              <a:t>minus </a:t>
            </a:r>
            <a:r>
              <a:rPr lang="en-US" dirty="0"/>
              <a:t>direct costs of patenting, licensing, legal, and other related expenses) is divided as follows*: </a:t>
            </a:r>
          </a:p>
          <a:p>
            <a:pPr lvl="1"/>
            <a:r>
              <a:rPr lang="en-US" b="1" dirty="0"/>
              <a:t>40% to inventor(s)</a:t>
            </a:r>
          </a:p>
          <a:p>
            <a:pPr lvl="1"/>
            <a:r>
              <a:rPr lang="en-US" b="1" dirty="0"/>
              <a:t>30% to inventor’s department</a:t>
            </a:r>
            <a:r>
              <a:rPr lang="en-US" dirty="0"/>
              <a:t> or unit or both</a:t>
            </a:r>
          </a:p>
          <a:p>
            <a:pPr lvl="1"/>
            <a:r>
              <a:rPr lang="en-US" dirty="0"/>
              <a:t>30% to FSU</a:t>
            </a:r>
          </a:p>
          <a:p>
            <a:r>
              <a:rPr lang="en-US" dirty="0"/>
              <a:t>Copyrights: </a:t>
            </a:r>
            <a:r>
              <a:rPr lang="en-US" b="1" dirty="0"/>
              <a:t>50% to author(s)</a:t>
            </a:r>
            <a:r>
              <a:rPr lang="en-US" dirty="0"/>
              <a:t>, 25% to the department, and 25% to FSU*</a:t>
            </a:r>
          </a:p>
          <a:p>
            <a:r>
              <a:rPr lang="en-US" dirty="0">
                <a:cs typeface="Arial" panose="020B0604020202020204" pitchFamily="34" charset="0"/>
              </a:rPr>
              <a:t>If FSU decides to not invest in IP protection,</a:t>
            </a:r>
            <a:r>
              <a:rPr lang="en-US" dirty="0"/>
              <a:t> rights may be released to the inventor(s), and they are free to finance patenting, copyright, and marketing costs and keep </a:t>
            </a:r>
            <a:r>
              <a:rPr lang="en-US" b="1" dirty="0"/>
              <a:t>100% of the income</a:t>
            </a:r>
            <a:r>
              <a:rPr lang="en-US" dirty="0"/>
              <a:t>*</a:t>
            </a:r>
          </a:p>
          <a:p>
            <a:r>
              <a:rPr lang="en-US" dirty="0"/>
              <a:t>Caveat: U.S. Patent costs are $25,000-$35,000, plus maintenance fees of $5,000-$8,000</a:t>
            </a:r>
          </a:p>
          <a:p>
            <a:pPr marL="1828800" lvl="4" indent="0">
              <a:buNone/>
            </a:pPr>
            <a:r>
              <a:rPr lang="en-US" altLang="en-US" dirty="0">
                <a:latin typeface="Arial" panose="020B0604020202020204" pitchFamily="34" charset="0"/>
                <a:cs typeface="Arial" panose="020B0604020202020204" pitchFamily="34" charset="0"/>
              </a:rPr>
              <a:t>                                                                                                                      </a:t>
            </a:r>
          </a:p>
          <a:p>
            <a:pPr marL="1828800" lvl="4" indent="0">
              <a:buNone/>
            </a:pPr>
            <a:r>
              <a:rPr lang="en-US" altLang="en-US" sz="29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 FSU Faculty Handbook, Section 6.19</a:t>
            </a:r>
          </a:p>
          <a:p>
            <a:pPr marL="1828800" lvl="4" indent="0">
              <a:buNone/>
            </a:pPr>
            <a:endParaRPr lang="en-US" dirty="0"/>
          </a:p>
        </p:txBody>
      </p:sp>
    </p:spTree>
    <p:extLst>
      <p:ext uri="{BB962C8B-B14F-4D97-AF65-F5344CB8AC3E}">
        <p14:creationId xmlns:p14="http://schemas.microsoft.com/office/powerpoint/2010/main" val="3138568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05F55-BDB8-4FE7-95AA-064037D34F66}"/>
              </a:ext>
            </a:extLst>
          </p:cNvPr>
          <p:cNvSpPr>
            <a:spLocks noGrp="1"/>
          </p:cNvSpPr>
          <p:nvPr>
            <p:ph type="title"/>
          </p:nvPr>
        </p:nvSpPr>
        <p:spPr>
          <a:xfrm>
            <a:off x="838199" y="144223"/>
            <a:ext cx="10515600" cy="1325563"/>
          </a:xfrm>
        </p:spPr>
        <p:txBody>
          <a:bodyPr>
            <a:normAutofit/>
          </a:bodyPr>
          <a:lstStyle/>
          <a:p>
            <a:pPr algn="ctr"/>
            <a:r>
              <a:rPr lang="en-US" sz="5400" dirty="0">
                <a:ln>
                  <a:solidFill>
                    <a:prstClr val="black"/>
                  </a:solidFill>
                </a:ln>
                <a:solidFill>
                  <a:srgbClr val="990000"/>
                </a:solidFill>
              </a:rPr>
              <a:t>Royalties to Inventors and Authors</a:t>
            </a:r>
            <a:endParaRPr lang="en-US" dirty="0"/>
          </a:p>
        </p:txBody>
      </p:sp>
      <p:pic>
        <p:nvPicPr>
          <p:cNvPr id="7" name="Picture 6">
            <a:extLst>
              <a:ext uri="{FF2B5EF4-FFF2-40B4-BE49-F238E27FC236}">
                <a16:creationId xmlns:a16="http://schemas.microsoft.com/office/drawing/2014/main" id="{21AFBDE0-D226-4AC6-AFDF-F6371D889F51}"/>
              </a:ext>
            </a:extLst>
          </p:cNvPr>
          <p:cNvPicPr>
            <a:picLocks noChangeAspect="1"/>
          </p:cNvPicPr>
          <p:nvPr/>
        </p:nvPicPr>
        <p:blipFill rotWithShape="1">
          <a:blip r:embed="rId2"/>
          <a:srcRect l="69608" t="23867" r="3094" b="11275"/>
          <a:stretch/>
        </p:blipFill>
        <p:spPr>
          <a:xfrm>
            <a:off x="396299" y="1155162"/>
            <a:ext cx="5699699" cy="2821259"/>
          </a:xfrm>
          <a:prstGeom prst="rect">
            <a:avLst/>
          </a:prstGeom>
        </p:spPr>
      </p:pic>
      <p:pic>
        <p:nvPicPr>
          <p:cNvPr id="8" name="Picture 7">
            <a:extLst>
              <a:ext uri="{FF2B5EF4-FFF2-40B4-BE49-F238E27FC236}">
                <a16:creationId xmlns:a16="http://schemas.microsoft.com/office/drawing/2014/main" id="{3CBEA65B-71E0-4BB6-B974-D4C93BDEFFF5}"/>
              </a:ext>
            </a:extLst>
          </p:cNvPr>
          <p:cNvPicPr>
            <a:picLocks noChangeAspect="1"/>
          </p:cNvPicPr>
          <p:nvPr/>
        </p:nvPicPr>
        <p:blipFill rotWithShape="1">
          <a:blip r:embed="rId3"/>
          <a:srcRect l="68789" t="27078" r="2402" b="17365"/>
          <a:stretch/>
        </p:blipFill>
        <p:spPr>
          <a:xfrm>
            <a:off x="396299" y="3986587"/>
            <a:ext cx="5699698" cy="2289992"/>
          </a:xfrm>
          <a:prstGeom prst="rect">
            <a:avLst/>
          </a:prstGeom>
        </p:spPr>
      </p:pic>
      <p:pic>
        <p:nvPicPr>
          <p:cNvPr id="3" name="Picture 2">
            <a:extLst>
              <a:ext uri="{FF2B5EF4-FFF2-40B4-BE49-F238E27FC236}">
                <a16:creationId xmlns:a16="http://schemas.microsoft.com/office/drawing/2014/main" id="{C0B18F18-2D6A-4D4D-8346-0D7536C3C9C3}"/>
              </a:ext>
            </a:extLst>
          </p:cNvPr>
          <p:cNvPicPr>
            <a:picLocks noChangeAspect="1"/>
          </p:cNvPicPr>
          <p:nvPr/>
        </p:nvPicPr>
        <p:blipFill rotWithShape="1">
          <a:blip r:embed="rId4"/>
          <a:srcRect l="8017" t="29376" r="57910" b="12909"/>
          <a:stretch/>
        </p:blipFill>
        <p:spPr>
          <a:xfrm>
            <a:off x="6095998" y="1922710"/>
            <a:ext cx="5691362" cy="3012580"/>
          </a:xfrm>
          <a:prstGeom prst="rect">
            <a:avLst/>
          </a:prstGeom>
        </p:spPr>
      </p:pic>
    </p:spTree>
    <p:extLst>
      <p:ext uri="{BB962C8B-B14F-4D97-AF65-F5344CB8AC3E}">
        <p14:creationId xmlns:p14="http://schemas.microsoft.com/office/powerpoint/2010/main" val="293020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B4D8-8A18-4C44-AEE3-675541C75106}"/>
              </a:ext>
            </a:extLst>
          </p:cNvPr>
          <p:cNvSpPr>
            <a:spLocks noGrp="1"/>
          </p:cNvSpPr>
          <p:nvPr>
            <p:ph type="title"/>
          </p:nvPr>
        </p:nvSpPr>
        <p:spPr>
          <a:xfrm>
            <a:off x="427108" y="146708"/>
            <a:ext cx="10515600" cy="1325563"/>
          </a:xfrm>
        </p:spPr>
        <p:txBody>
          <a:bodyPr>
            <a:normAutofit/>
          </a:bodyPr>
          <a:lstStyle/>
          <a:p>
            <a:pPr algn="ctr"/>
            <a:r>
              <a:rPr lang="en-US" sz="5400" dirty="0">
                <a:ln>
                  <a:solidFill>
                    <a:prstClr val="black"/>
                  </a:solidFill>
                </a:ln>
                <a:solidFill>
                  <a:srgbClr val="990000"/>
                </a:solidFill>
              </a:rPr>
              <a:t>Questions?</a:t>
            </a:r>
            <a:endParaRPr lang="en-US" sz="5400" b="1" dirty="0"/>
          </a:p>
        </p:txBody>
      </p:sp>
      <p:sp>
        <p:nvSpPr>
          <p:cNvPr id="3" name="Rectangle 1">
            <a:extLst>
              <a:ext uri="{FF2B5EF4-FFF2-40B4-BE49-F238E27FC236}">
                <a16:creationId xmlns:a16="http://schemas.microsoft.com/office/drawing/2014/main" id="{44509958-EC45-441B-B056-0720DC029161}"/>
              </a:ext>
            </a:extLst>
          </p:cNvPr>
          <p:cNvSpPr>
            <a:spLocks noChangeArrowheads="1"/>
          </p:cNvSpPr>
          <p:nvPr/>
        </p:nvSpPr>
        <p:spPr bwMode="auto">
          <a:xfrm>
            <a:off x="838198" y="2009311"/>
            <a:ext cx="4846710"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Brent Edington, Ph.D.</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Director, Office of Commercialization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850.645.5753   </a:t>
            </a:r>
            <a:r>
              <a:rPr kumimoji="0" lang="en-US" altLang="en-US" sz="2400" b="1" i="0" u="none" strike="noStrike" cap="none" normalizeH="0" baseline="0" dirty="0">
                <a:ln>
                  <a:noFill/>
                </a:ln>
                <a:solidFill>
                  <a:srgbClr val="782F40"/>
                </a:solidFill>
                <a:effectLst/>
                <a:latin typeface="acumin-pro"/>
                <a:hlinkClick r:id="rId2"/>
              </a:rPr>
              <a:t>bedington@fsu.edu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A32C97A-18F8-46BA-8359-1FC2D46CE2F8}"/>
              </a:ext>
            </a:extLst>
          </p:cNvPr>
          <p:cNvSpPr>
            <a:spLocks noChangeArrowheads="1"/>
          </p:cNvSpPr>
          <p:nvPr/>
        </p:nvSpPr>
        <p:spPr bwMode="auto">
          <a:xfrm>
            <a:off x="6289078" y="2005750"/>
            <a:ext cx="5321665"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Michael Tentnowski</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Senior 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850.645.2143   </a:t>
            </a:r>
            <a:r>
              <a:rPr kumimoji="0" lang="en-US" altLang="en-US" sz="2400" b="1" i="0" u="none" strike="noStrike" cap="none" normalizeH="0" baseline="0" dirty="0">
                <a:ln>
                  <a:noFill/>
                </a:ln>
                <a:solidFill>
                  <a:srgbClr val="782F40"/>
                </a:solidFill>
                <a:effectLst/>
                <a:latin typeface="acumin-pro"/>
                <a:hlinkClick r:id="rId3"/>
              </a:rPr>
              <a:t>mtentnowski@fsu.edu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4EED884B-331F-4083-AEDA-26AFF732BB13}"/>
              </a:ext>
            </a:extLst>
          </p:cNvPr>
          <p:cNvSpPr>
            <a:spLocks noChangeArrowheads="1"/>
          </p:cNvSpPr>
          <p:nvPr/>
        </p:nvSpPr>
        <p:spPr bwMode="auto">
          <a:xfrm>
            <a:off x="838198" y="3660569"/>
            <a:ext cx="4595647"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C2A29"/>
                </a:solidFill>
                <a:effectLst/>
                <a:latin typeface="acumin-pro-condensed"/>
              </a:rPr>
              <a:t>Garrett Edmunds</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850.645.9899  </a:t>
            </a:r>
            <a:r>
              <a:rPr kumimoji="0" lang="en-US" altLang="en-US" sz="2400" b="1" i="0" u="none" strike="noStrike" cap="none" normalizeH="0" baseline="0" dirty="0">
                <a:ln>
                  <a:noFill/>
                </a:ln>
                <a:solidFill>
                  <a:srgbClr val="782F40"/>
                </a:solidFill>
                <a:effectLst/>
                <a:latin typeface="acumin-pro"/>
                <a:hlinkClick r:id="rId4"/>
              </a:rPr>
              <a:t>gedmunds@fsu.edu</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54649FEA-4E50-5BD2-4851-E68D54F38CDE}"/>
              </a:ext>
            </a:extLst>
          </p:cNvPr>
          <p:cNvSpPr>
            <a:spLocks noChangeArrowheads="1"/>
          </p:cNvSpPr>
          <p:nvPr/>
        </p:nvSpPr>
        <p:spPr bwMode="auto">
          <a:xfrm>
            <a:off x="6302134" y="3682164"/>
            <a:ext cx="5321665" cy="11881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solidFill>
                  <a:srgbClr val="2C2A29"/>
                </a:solidFill>
                <a:latin typeface="acumin-pro-condensed"/>
              </a:rPr>
              <a:t>Reis Alsberry</a:t>
            </a:r>
            <a:br>
              <a:rPr kumimoji="0" lang="en-US" altLang="en-US" sz="2400" b="0" i="0" u="none" strike="noStrike" cap="none" normalizeH="0" baseline="0" dirty="0">
                <a:ln>
                  <a:noFill/>
                </a:ln>
                <a:solidFill>
                  <a:srgbClr val="2C2A29"/>
                </a:solidFill>
                <a:effectLst/>
                <a:latin typeface="acumin-pro-condensed"/>
              </a:rPr>
            </a:br>
            <a:r>
              <a:rPr kumimoji="0" lang="en-US" altLang="en-US" sz="2400" b="0" i="0" u="none" strike="noStrike" cap="none" normalizeH="0" baseline="0" dirty="0">
                <a:ln>
                  <a:noFill/>
                </a:ln>
                <a:solidFill>
                  <a:srgbClr val="2C2A29"/>
                </a:solidFill>
                <a:effectLst/>
                <a:latin typeface="acumin-pro-condensed"/>
              </a:rPr>
              <a:t>Senior Licensing Manager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C2A29"/>
                </a:solidFill>
                <a:effectLst/>
                <a:latin typeface="acumin-pro"/>
              </a:rPr>
              <a:t>850.645.0048   </a:t>
            </a:r>
            <a:r>
              <a:rPr lang="en-US" altLang="en-US" sz="2400" b="1" dirty="0">
                <a:solidFill>
                  <a:srgbClr val="782F40"/>
                </a:solidFill>
                <a:latin typeface="acumin-pro"/>
                <a:hlinkClick r:id="rId5"/>
              </a:rPr>
              <a:t>ralsberry@fsu.edu</a:t>
            </a:r>
            <a:endParaRPr lang="en-US" altLang="en-US" sz="2400" b="1" dirty="0">
              <a:solidFill>
                <a:srgbClr val="782F40"/>
              </a:solidFill>
              <a:latin typeface="acumin-pro"/>
            </a:endParaRPr>
          </a:p>
        </p:txBody>
      </p:sp>
    </p:spTree>
    <p:extLst>
      <p:ext uri="{BB962C8B-B14F-4D97-AF65-F5344CB8AC3E}">
        <p14:creationId xmlns:p14="http://schemas.microsoft.com/office/powerpoint/2010/main" val="365354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5DA6C-D8D6-4FE3-B0A6-3F972D6675C1}"/>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F04D67C-4902-4C31-8ACF-C0175AAD11A0}"/>
              </a:ext>
            </a:extLst>
          </p:cNvPr>
          <p:cNvSpPr>
            <a:spLocks noGrp="1"/>
          </p:cNvSpPr>
          <p:nvPr>
            <p:ph type="title"/>
          </p:nvPr>
        </p:nvSpPr>
        <p:spPr/>
        <p:txBody>
          <a:bodyPr>
            <a:noAutofit/>
          </a:bodyPr>
          <a:lstStyle/>
          <a:p>
            <a:pPr algn="ctr"/>
            <a:r>
              <a:rPr lang="en-US" sz="5400" dirty="0">
                <a:ln>
                  <a:solidFill>
                    <a:prstClr val="black"/>
                  </a:solidFill>
                </a:ln>
                <a:solidFill>
                  <a:srgbClr val="990000"/>
                </a:solidFill>
              </a:rPr>
              <a:t>Intellectual Property Protection</a:t>
            </a:r>
            <a:endParaRPr lang="en-US" sz="3200" dirty="0"/>
          </a:p>
        </p:txBody>
      </p:sp>
      <p:sp>
        <p:nvSpPr>
          <p:cNvPr id="3" name="Content Placeholder 2">
            <a:extLst>
              <a:ext uri="{FF2B5EF4-FFF2-40B4-BE49-F238E27FC236}">
                <a16:creationId xmlns:a16="http://schemas.microsoft.com/office/drawing/2014/main" id="{5CC3C7DD-2D83-42FA-9C38-9D439B7CB264}"/>
              </a:ext>
            </a:extLst>
          </p:cNvPr>
          <p:cNvSpPr>
            <a:spLocks noGrp="1"/>
          </p:cNvSpPr>
          <p:nvPr>
            <p:ph idx="1"/>
          </p:nvPr>
        </p:nvSpPr>
        <p:spPr/>
        <p:txBody>
          <a:bodyPr>
            <a:normAutofit fontScale="92500"/>
          </a:bodyPr>
          <a:lstStyle/>
          <a:p>
            <a:r>
              <a:rPr lang="en-US" dirty="0"/>
              <a:t>Intellectual property is any product of the human intellect that the law protects from unauthorized use by others</a:t>
            </a:r>
          </a:p>
          <a:p>
            <a:r>
              <a:rPr lang="en-US" dirty="0"/>
              <a:t>IP is traditionally comprised of four categories:</a:t>
            </a:r>
          </a:p>
          <a:p>
            <a:pPr marL="914400" lvl="1" indent="-457200">
              <a:buFont typeface="+mj-lt"/>
              <a:buAutoNum type="arabicPeriod"/>
            </a:pPr>
            <a:r>
              <a:rPr lang="en-US" dirty="0"/>
              <a:t>Patent - Exclusive right granted for an invention (product or a process) that provides a new way of doing something, or offers a technical solution to a problem</a:t>
            </a:r>
          </a:p>
          <a:p>
            <a:pPr marL="914400" lvl="1" indent="-457200">
              <a:buFont typeface="+mj-lt"/>
              <a:buAutoNum type="arabicPeriod"/>
            </a:pPr>
            <a:r>
              <a:rPr lang="en-US" dirty="0"/>
              <a:t>Copyright - Protects an author's work (books, poems, plays, songs, films, artwork, and most software)</a:t>
            </a:r>
          </a:p>
          <a:p>
            <a:pPr marL="914400" lvl="1" indent="-457200">
              <a:buFont typeface="+mj-lt"/>
              <a:buAutoNum type="arabicPeriod"/>
            </a:pPr>
            <a:r>
              <a:rPr lang="en-US" dirty="0"/>
              <a:t>Trademark - A word, phrase, symbol, or design, or a combination thereof, that identifies and distinguishes the source of the goods of one party from those of others (Service mark is the same for sources of services)</a:t>
            </a:r>
          </a:p>
          <a:p>
            <a:pPr marL="914400" lvl="1" indent="-457200">
              <a:buFont typeface="+mj-lt"/>
              <a:buAutoNum type="arabicPeriod"/>
            </a:pPr>
            <a:r>
              <a:rPr lang="en-US" dirty="0"/>
              <a:t>Know-How - Information within owner’s control that is not disclosed, acquired, or used by others without consent</a:t>
            </a:r>
          </a:p>
        </p:txBody>
      </p:sp>
    </p:spTree>
    <p:extLst>
      <p:ext uri="{BB962C8B-B14F-4D97-AF65-F5344CB8AC3E}">
        <p14:creationId xmlns:p14="http://schemas.microsoft.com/office/powerpoint/2010/main" val="30365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FD260A-EB66-4430-8BD1-E6D9C7BA1F35}"/>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0F6D47A0-4541-4517-AB0C-9D6BC94F0391}"/>
              </a:ext>
            </a:extLst>
          </p:cNvPr>
          <p:cNvSpPr>
            <a:spLocks noGrp="1"/>
          </p:cNvSpPr>
          <p:nvPr>
            <p:ph type="title"/>
          </p:nvPr>
        </p:nvSpPr>
        <p:spPr/>
        <p:txBody>
          <a:bodyPr/>
          <a:lstStyle/>
          <a:p>
            <a:pPr algn="ctr"/>
            <a:r>
              <a:rPr lang="en-US" sz="5400" dirty="0">
                <a:ln>
                  <a:solidFill>
                    <a:prstClr val="black"/>
                  </a:solidFill>
                </a:ln>
                <a:solidFill>
                  <a:srgbClr val="990000"/>
                </a:solidFill>
              </a:rPr>
              <a:t>Patents</a:t>
            </a:r>
            <a:endParaRPr lang="en-US" dirty="0"/>
          </a:p>
        </p:txBody>
      </p:sp>
      <p:sp>
        <p:nvSpPr>
          <p:cNvPr id="3" name="Content Placeholder 2">
            <a:extLst>
              <a:ext uri="{FF2B5EF4-FFF2-40B4-BE49-F238E27FC236}">
                <a16:creationId xmlns:a16="http://schemas.microsoft.com/office/drawing/2014/main" id="{65685475-6267-4EBE-89DD-A48EFB1FF0E1}"/>
              </a:ext>
            </a:extLst>
          </p:cNvPr>
          <p:cNvSpPr>
            <a:spLocks noGrp="1"/>
          </p:cNvSpPr>
          <p:nvPr>
            <p:ph idx="1"/>
          </p:nvPr>
        </p:nvSpPr>
        <p:spPr>
          <a:xfrm>
            <a:off x="1100959" y="1754680"/>
            <a:ext cx="10252841" cy="4351338"/>
          </a:xfrm>
        </p:spPr>
        <p:txBody>
          <a:bodyPr>
            <a:normAutofit lnSpcReduction="10000"/>
          </a:bodyPr>
          <a:lstStyle/>
          <a:p>
            <a:r>
              <a:rPr lang="en-US" dirty="0"/>
              <a:t>America Invents Act (2013) -</a:t>
            </a:r>
            <a:r>
              <a:rPr lang="en-US" b="1" dirty="0"/>
              <a:t> </a:t>
            </a:r>
            <a:r>
              <a:rPr lang="en-US" dirty="0"/>
              <a:t>Awards a patent to the applicant who files the patent application first, </a:t>
            </a:r>
            <a:r>
              <a:rPr lang="en-US" b="1" dirty="0"/>
              <a:t>not</a:t>
            </a:r>
            <a:r>
              <a:rPr lang="en-US" dirty="0"/>
              <a:t> to the first to invent something</a:t>
            </a:r>
          </a:p>
          <a:p>
            <a:r>
              <a:rPr lang="en-US" dirty="0"/>
              <a:t>Provisional application - Filed to gauge marketability (one year)</a:t>
            </a:r>
          </a:p>
          <a:p>
            <a:r>
              <a:rPr lang="en-US" b="1" dirty="0"/>
              <a:t>Utility patent -</a:t>
            </a:r>
            <a:r>
              <a:rPr lang="en-US" dirty="0"/>
              <a:t> For the invention of a unique process, machine, article of manufacture, composition of matter, or an improvement of any of these </a:t>
            </a:r>
          </a:p>
          <a:p>
            <a:r>
              <a:rPr lang="en-US" dirty="0"/>
              <a:t>To be patentable, an invention must be </a:t>
            </a:r>
            <a:r>
              <a:rPr lang="en-US" b="1" dirty="0"/>
              <a:t>novel</a:t>
            </a:r>
            <a:r>
              <a:rPr lang="en-US" dirty="0"/>
              <a:t>, </a:t>
            </a:r>
            <a:r>
              <a:rPr lang="en-US" b="1" dirty="0"/>
              <a:t>nonobvious</a:t>
            </a:r>
            <a:r>
              <a:rPr lang="en-US" dirty="0"/>
              <a:t>, </a:t>
            </a:r>
            <a:r>
              <a:rPr lang="en-US" b="1" dirty="0"/>
              <a:t>useful</a:t>
            </a:r>
            <a:r>
              <a:rPr lang="en-US" dirty="0"/>
              <a:t>, adequately described, and claimed in clear, definite terms</a:t>
            </a:r>
          </a:p>
          <a:p>
            <a:r>
              <a:rPr lang="en-US" dirty="0"/>
              <a:t>Duration - Granted for </a:t>
            </a:r>
            <a:r>
              <a:rPr lang="en-US" b="1" dirty="0"/>
              <a:t>20 years </a:t>
            </a:r>
            <a:r>
              <a:rPr lang="en-US" dirty="0"/>
              <a:t>from the date the patent application is filed</a:t>
            </a:r>
          </a:p>
        </p:txBody>
      </p:sp>
    </p:spTree>
    <p:extLst>
      <p:ext uri="{BB962C8B-B14F-4D97-AF65-F5344CB8AC3E}">
        <p14:creationId xmlns:p14="http://schemas.microsoft.com/office/powerpoint/2010/main" val="459764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447D66-A3BE-496A-A3F8-323B0D11011A}"/>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9B63A37B-3C09-446D-9473-2BAA9723E691}"/>
              </a:ext>
            </a:extLst>
          </p:cNvPr>
          <p:cNvSpPr>
            <a:spLocks noGrp="1"/>
          </p:cNvSpPr>
          <p:nvPr>
            <p:ph type="title"/>
          </p:nvPr>
        </p:nvSpPr>
        <p:spPr/>
        <p:txBody>
          <a:bodyPr/>
          <a:lstStyle/>
          <a:p>
            <a:pPr algn="ctr"/>
            <a:r>
              <a:rPr lang="en-US" sz="5400" dirty="0">
                <a:ln>
                  <a:solidFill>
                    <a:prstClr val="black"/>
                  </a:solidFill>
                </a:ln>
                <a:solidFill>
                  <a:srgbClr val="990000"/>
                </a:solidFill>
              </a:rPr>
              <a:t>U.S. Utility Patents</a:t>
            </a:r>
            <a:endParaRPr lang="en-US" dirty="0"/>
          </a:p>
        </p:txBody>
      </p:sp>
      <p:sp>
        <p:nvSpPr>
          <p:cNvPr id="3" name="Content Placeholder 2">
            <a:extLst>
              <a:ext uri="{FF2B5EF4-FFF2-40B4-BE49-F238E27FC236}">
                <a16:creationId xmlns:a16="http://schemas.microsoft.com/office/drawing/2014/main" id="{9E9D0341-0D7D-44D9-A9AE-1CB709C9DBB1}"/>
              </a:ext>
            </a:extLst>
          </p:cNvPr>
          <p:cNvSpPr>
            <a:spLocks noGrp="1"/>
          </p:cNvSpPr>
          <p:nvPr>
            <p:ph idx="1"/>
          </p:nvPr>
        </p:nvSpPr>
        <p:spPr>
          <a:xfrm>
            <a:off x="1479331" y="1809860"/>
            <a:ext cx="9874469" cy="4351338"/>
          </a:xfrm>
        </p:spPr>
        <p:txBody>
          <a:bodyPr>
            <a:normAutofit lnSpcReduction="10000"/>
          </a:bodyPr>
          <a:lstStyle/>
          <a:p>
            <a:pPr marL="0" indent="0">
              <a:buNone/>
            </a:pPr>
            <a:r>
              <a:rPr lang="en-US" dirty="0"/>
              <a:t>The invention must be: </a:t>
            </a:r>
          </a:p>
          <a:p>
            <a:pPr lvl="1"/>
            <a:r>
              <a:rPr lang="en-US" dirty="0"/>
              <a:t>A unique device, method, composition, or process</a:t>
            </a:r>
          </a:p>
          <a:p>
            <a:pPr lvl="1"/>
            <a:r>
              <a:rPr lang="en-US" b="1" dirty="0"/>
              <a:t>Novelty</a:t>
            </a:r>
            <a:r>
              <a:rPr lang="en-US" dirty="0"/>
              <a:t> - An invention is not new and therefore not patentable if it was known to the public before the filing date of the patent application; this requirement is to prevent </a:t>
            </a:r>
            <a:r>
              <a:rPr lang="en-US" b="1" dirty="0"/>
              <a:t>prior art </a:t>
            </a:r>
            <a:r>
              <a:rPr lang="en-US" dirty="0"/>
              <a:t>from being patented again</a:t>
            </a:r>
          </a:p>
          <a:p>
            <a:pPr lvl="1"/>
            <a:r>
              <a:rPr lang="en-US" b="1" dirty="0"/>
              <a:t>Nonobvious</a:t>
            </a:r>
            <a:r>
              <a:rPr lang="en-US" dirty="0"/>
              <a:t> - Subject matter and the prior art are such that the subject matter as a whole would have been obvious to a person having ordinary skill in the art to which said subject matter pertains</a:t>
            </a:r>
          </a:p>
          <a:p>
            <a:pPr lvl="1"/>
            <a:r>
              <a:rPr lang="en-US" b="1" dirty="0"/>
              <a:t>Useful</a:t>
            </a:r>
            <a:r>
              <a:rPr lang="en-US" dirty="0"/>
              <a:t> – An invention is useful if it provides some identifiable benefit and is capable of use</a:t>
            </a:r>
          </a:p>
          <a:p>
            <a:pPr lvl="1"/>
            <a:r>
              <a:rPr lang="en-US" dirty="0"/>
              <a:t>Adequately described</a:t>
            </a:r>
          </a:p>
          <a:p>
            <a:pPr lvl="1"/>
            <a:r>
              <a:rPr lang="en-US" dirty="0"/>
              <a:t>Claimed in clear, definite terms</a:t>
            </a:r>
          </a:p>
          <a:p>
            <a:endParaRPr lang="en-US" dirty="0"/>
          </a:p>
        </p:txBody>
      </p:sp>
    </p:spTree>
    <p:extLst>
      <p:ext uri="{BB962C8B-B14F-4D97-AF65-F5344CB8AC3E}">
        <p14:creationId xmlns:p14="http://schemas.microsoft.com/office/powerpoint/2010/main" val="60999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DEC16-2B19-4530-8EA2-8FD6F38EBA8E}"/>
              </a:ext>
            </a:extLst>
          </p:cNvPr>
          <p:cNvPicPr>
            <a:picLocks noChangeAspect="1"/>
          </p:cNvPicPr>
          <p:nvPr/>
        </p:nvPicPr>
        <p:blipFill rotWithShape="1">
          <a:blip r:embed="rId2"/>
          <a:srcRect l="43087" t="10877" r="44133" b="32510"/>
          <a:stretch/>
        </p:blipFill>
        <p:spPr>
          <a:xfrm>
            <a:off x="0" y="0"/>
            <a:ext cx="7431469" cy="6858000"/>
          </a:xfrm>
          <a:prstGeom prst="rect">
            <a:avLst/>
          </a:prstGeom>
        </p:spPr>
      </p:pic>
      <p:pic>
        <p:nvPicPr>
          <p:cNvPr id="5" name="Picture 4">
            <a:extLst>
              <a:ext uri="{FF2B5EF4-FFF2-40B4-BE49-F238E27FC236}">
                <a16:creationId xmlns:a16="http://schemas.microsoft.com/office/drawing/2014/main" id="{65812D71-71AE-4E1F-9681-E6F71FF8E32A}"/>
              </a:ext>
            </a:extLst>
          </p:cNvPr>
          <p:cNvPicPr>
            <a:picLocks noChangeAspect="1"/>
          </p:cNvPicPr>
          <p:nvPr/>
        </p:nvPicPr>
        <p:blipFill rotWithShape="1">
          <a:blip r:embed="rId2"/>
          <a:srcRect l="45466" t="66885" r="46805" b="7021"/>
          <a:stretch/>
        </p:blipFill>
        <p:spPr>
          <a:xfrm>
            <a:off x="6857517" y="1642188"/>
            <a:ext cx="5080760" cy="3573624"/>
          </a:xfrm>
          <a:prstGeom prst="rect">
            <a:avLst/>
          </a:prstGeom>
        </p:spPr>
      </p:pic>
    </p:spTree>
    <p:extLst>
      <p:ext uri="{BB962C8B-B14F-4D97-AF65-F5344CB8AC3E}">
        <p14:creationId xmlns:p14="http://schemas.microsoft.com/office/powerpoint/2010/main" val="5258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F418C-EFD3-42B7-A938-CF1BBB98C7CD}"/>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16BC6703-AE3C-47B8-A02E-2BB60DAF17B9}"/>
              </a:ext>
            </a:extLst>
          </p:cNvPr>
          <p:cNvSpPr>
            <a:spLocks noGrp="1"/>
          </p:cNvSpPr>
          <p:nvPr>
            <p:ph type="title"/>
          </p:nvPr>
        </p:nvSpPr>
        <p:spPr/>
        <p:txBody>
          <a:bodyPr/>
          <a:lstStyle/>
          <a:p>
            <a:pPr algn="ctr"/>
            <a:r>
              <a:rPr lang="en-US" sz="5400" dirty="0">
                <a:ln>
                  <a:solidFill>
                    <a:prstClr val="black"/>
                  </a:solidFill>
                </a:ln>
                <a:solidFill>
                  <a:srgbClr val="990000"/>
                </a:solidFill>
              </a:rPr>
              <a:t>Not Patentable</a:t>
            </a:r>
            <a:endParaRPr lang="en-US" dirty="0"/>
          </a:p>
        </p:txBody>
      </p:sp>
      <p:sp>
        <p:nvSpPr>
          <p:cNvPr id="3" name="Content Placeholder 2">
            <a:extLst>
              <a:ext uri="{FF2B5EF4-FFF2-40B4-BE49-F238E27FC236}">
                <a16:creationId xmlns:a16="http://schemas.microsoft.com/office/drawing/2014/main" id="{F6604A4B-F9E7-40E8-A81C-7B6E43318F72}"/>
              </a:ext>
            </a:extLst>
          </p:cNvPr>
          <p:cNvSpPr>
            <a:spLocks noGrp="1"/>
          </p:cNvSpPr>
          <p:nvPr>
            <p:ph idx="1"/>
          </p:nvPr>
        </p:nvSpPr>
        <p:spPr>
          <a:xfrm>
            <a:off x="1715814" y="1865039"/>
            <a:ext cx="9637986" cy="4351338"/>
          </a:xfrm>
        </p:spPr>
        <p:txBody>
          <a:bodyPr/>
          <a:lstStyle/>
          <a:p>
            <a:r>
              <a:rPr lang="en-US" dirty="0"/>
              <a:t>Laws of nature</a:t>
            </a:r>
          </a:p>
          <a:p>
            <a:r>
              <a:rPr lang="en-US" dirty="0"/>
              <a:t>Physical phenomena</a:t>
            </a:r>
          </a:p>
          <a:p>
            <a:r>
              <a:rPr lang="en-US" dirty="0"/>
              <a:t>Abstract ideas</a:t>
            </a:r>
          </a:p>
          <a:p>
            <a:r>
              <a:rPr lang="en-US" dirty="0"/>
              <a:t>Inventions that are:</a:t>
            </a:r>
          </a:p>
          <a:p>
            <a:pPr lvl="1"/>
            <a:r>
              <a:rPr lang="en-US" dirty="0"/>
              <a:t>Not useful (perpetual motion machine)</a:t>
            </a:r>
          </a:p>
          <a:p>
            <a:pPr lvl="1"/>
            <a:r>
              <a:rPr lang="en-US" dirty="0"/>
              <a:t>Offensive to public morality (is there anything offensive nowadays?)</a:t>
            </a:r>
          </a:p>
          <a:p>
            <a:r>
              <a:rPr lang="en-US" dirty="0"/>
              <a:t>Copyrightable material (literary, dramatic, musical, artistic, etc.)</a:t>
            </a:r>
          </a:p>
          <a:p>
            <a:r>
              <a:rPr lang="en-US" dirty="0"/>
              <a:t>Most software code (copyright protected)</a:t>
            </a:r>
          </a:p>
        </p:txBody>
      </p:sp>
    </p:spTree>
    <p:extLst>
      <p:ext uri="{BB962C8B-B14F-4D97-AF65-F5344CB8AC3E}">
        <p14:creationId xmlns:p14="http://schemas.microsoft.com/office/powerpoint/2010/main" val="287426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28322-32EE-4438-8A24-DEF67E304A34}"/>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8F62B6D7-A8FE-42BA-BB18-971AFDD754E2}"/>
              </a:ext>
            </a:extLst>
          </p:cNvPr>
          <p:cNvSpPr>
            <a:spLocks noGrp="1"/>
          </p:cNvSpPr>
          <p:nvPr>
            <p:ph type="title"/>
          </p:nvPr>
        </p:nvSpPr>
        <p:spPr/>
        <p:txBody>
          <a:bodyPr>
            <a:normAutofit/>
          </a:bodyPr>
          <a:lstStyle/>
          <a:p>
            <a:pPr algn="ctr"/>
            <a:r>
              <a:rPr lang="en-US" sz="5400" dirty="0">
                <a:ln>
                  <a:solidFill>
                    <a:prstClr val="black"/>
                  </a:solidFill>
                </a:ln>
                <a:solidFill>
                  <a:srgbClr val="990000"/>
                </a:solidFill>
              </a:rPr>
              <a:t>Inventor(s) vs. Owner</a:t>
            </a:r>
            <a:endParaRPr lang="en-US" dirty="0"/>
          </a:p>
        </p:txBody>
      </p:sp>
      <p:sp>
        <p:nvSpPr>
          <p:cNvPr id="3" name="Content Placeholder 2">
            <a:extLst>
              <a:ext uri="{FF2B5EF4-FFF2-40B4-BE49-F238E27FC236}">
                <a16:creationId xmlns:a16="http://schemas.microsoft.com/office/drawing/2014/main" id="{A2E9510E-BB7E-4FF5-9620-A29058D0BB2A}"/>
              </a:ext>
            </a:extLst>
          </p:cNvPr>
          <p:cNvSpPr>
            <a:spLocks noGrp="1"/>
          </p:cNvSpPr>
          <p:nvPr>
            <p:ph idx="1"/>
          </p:nvPr>
        </p:nvSpPr>
        <p:spPr>
          <a:xfrm>
            <a:off x="838200" y="1620352"/>
            <a:ext cx="5838497" cy="4351338"/>
          </a:xfrm>
        </p:spPr>
        <p:txBody>
          <a:bodyPr>
            <a:normAutofit lnSpcReduction="10000"/>
          </a:bodyPr>
          <a:lstStyle/>
          <a:p>
            <a:r>
              <a:rPr lang="en-US" dirty="0"/>
              <a:t>Inventor(s) - The person or persons who contribute to the claims of a patentable invention and reduces it to practice</a:t>
            </a:r>
          </a:p>
          <a:p>
            <a:r>
              <a:rPr lang="en-US" dirty="0"/>
              <a:t>Owner – The person or entity that files the patent application</a:t>
            </a:r>
          </a:p>
          <a:p>
            <a:pPr lvl="1"/>
            <a:r>
              <a:rPr lang="en-US" dirty="0"/>
              <a:t>Individual (not associated with any employer)</a:t>
            </a:r>
          </a:p>
          <a:p>
            <a:pPr lvl="1"/>
            <a:r>
              <a:rPr lang="en-US" dirty="0"/>
              <a:t>University (per employment contract and collective bargaining agreement)</a:t>
            </a:r>
          </a:p>
          <a:p>
            <a:pPr lvl="1"/>
            <a:r>
              <a:rPr lang="en-US" dirty="0"/>
              <a:t>Employer (usually claim ownership if employee discovers something at work) </a:t>
            </a:r>
          </a:p>
          <a:p>
            <a:endParaRPr lang="en-US" dirty="0"/>
          </a:p>
        </p:txBody>
      </p:sp>
      <p:pic>
        <p:nvPicPr>
          <p:cNvPr id="4" name="Picture 3">
            <a:extLst>
              <a:ext uri="{FF2B5EF4-FFF2-40B4-BE49-F238E27FC236}">
                <a16:creationId xmlns:a16="http://schemas.microsoft.com/office/drawing/2014/main" id="{D1CC74C9-896F-4641-BB91-1FF402D9DABD}"/>
              </a:ext>
            </a:extLst>
          </p:cNvPr>
          <p:cNvPicPr>
            <a:picLocks noChangeAspect="1"/>
          </p:cNvPicPr>
          <p:nvPr/>
        </p:nvPicPr>
        <p:blipFill rotWithShape="1">
          <a:blip r:embed="rId3"/>
          <a:srcRect l="44114" t="17039" r="50735" b="59777"/>
          <a:stretch/>
        </p:blipFill>
        <p:spPr>
          <a:xfrm>
            <a:off x="6676697" y="1620352"/>
            <a:ext cx="4640467" cy="4351338"/>
          </a:xfrm>
          <a:prstGeom prst="rect">
            <a:avLst/>
          </a:prstGeom>
        </p:spPr>
      </p:pic>
    </p:spTree>
    <p:extLst>
      <p:ext uri="{BB962C8B-B14F-4D97-AF65-F5344CB8AC3E}">
        <p14:creationId xmlns:p14="http://schemas.microsoft.com/office/powerpoint/2010/main" val="223474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68C3A-15CC-4839-B9D9-25F2843396CF}"/>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A8FDAE30-2C35-4084-B995-272D463110AB}"/>
              </a:ext>
            </a:extLst>
          </p:cNvPr>
          <p:cNvSpPr>
            <a:spLocks noGrp="1"/>
          </p:cNvSpPr>
          <p:nvPr>
            <p:ph type="title"/>
          </p:nvPr>
        </p:nvSpPr>
        <p:spPr/>
        <p:txBody>
          <a:bodyPr/>
          <a:lstStyle/>
          <a:p>
            <a:pPr algn="ctr"/>
            <a:r>
              <a:rPr lang="en-US" sz="5400" dirty="0">
                <a:ln>
                  <a:solidFill>
                    <a:prstClr val="black"/>
                  </a:solidFill>
                </a:ln>
                <a:solidFill>
                  <a:srgbClr val="990000"/>
                </a:solidFill>
              </a:rPr>
              <a:t>U.S. Copyrights</a:t>
            </a:r>
            <a:endParaRPr lang="en-US" dirty="0"/>
          </a:p>
        </p:txBody>
      </p:sp>
      <p:sp>
        <p:nvSpPr>
          <p:cNvPr id="3" name="Content Placeholder 2">
            <a:extLst>
              <a:ext uri="{FF2B5EF4-FFF2-40B4-BE49-F238E27FC236}">
                <a16:creationId xmlns:a16="http://schemas.microsoft.com/office/drawing/2014/main" id="{ECACC511-F89C-43B4-BA65-93BB59CB71AE}"/>
              </a:ext>
            </a:extLst>
          </p:cNvPr>
          <p:cNvSpPr>
            <a:spLocks noGrp="1"/>
          </p:cNvSpPr>
          <p:nvPr>
            <p:ph idx="1"/>
          </p:nvPr>
        </p:nvSpPr>
        <p:spPr/>
        <p:txBody>
          <a:bodyPr>
            <a:normAutofit/>
          </a:bodyPr>
          <a:lstStyle/>
          <a:p>
            <a:pPr lvl="0"/>
            <a:r>
              <a:rPr lang="en-US" dirty="0">
                <a:solidFill>
                  <a:prstClr val="black"/>
                </a:solidFill>
              </a:rPr>
              <a:t>Copyright Act of 1976-</a:t>
            </a:r>
            <a:r>
              <a:rPr lang="en-US" b="1" dirty="0">
                <a:solidFill>
                  <a:prstClr val="black"/>
                </a:solidFill>
              </a:rPr>
              <a:t> </a:t>
            </a:r>
            <a:r>
              <a:rPr lang="en-US" dirty="0">
                <a:solidFill>
                  <a:prstClr val="black"/>
                </a:solidFill>
              </a:rPr>
              <a:t>Copyright owner has exclusive right to reproduce the work, prepare derivative works, distribute copies, and perform/ display the work</a:t>
            </a:r>
          </a:p>
          <a:p>
            <a:pPr lvl="0"/>
            <a:r>
              <a:rPr lang="en-US" dirty="0">
                <a:solidFill>
                  <a:prstClr val="black"/>
                </a:solidFill>
              </a:rPr>
              <a:t>Protection of a form of expression such as:</a:t>
            </a:r>
          </a:p>
          <a:p>
            <a:pPr lvl="1"/>
            <a:r>
              <a:rPr lang="en-US" dirty="0">
                <a:solidFill>
                  <a:prstClr val="black"/>
                </a:solidFill>
              </a:rPr>
              <a:t>Educational content </a:t>
            </a:r>
          </a:p>
          <a:p>
            <a:pPr lvl="1"/>
            <a:r>
              <a:rPr lang="en-US" dirty="0">
                <a:solidFill>
                  <a:prstClr val="black"/>
                </a:solidFill>
              </a:rPr>
              <a:t>Computer code</a:t>
            </a:r>
          </a:p>
          <a:p>
            <a:pPr lvl="1"/>
            <a:r>
              <a:rPr lang="en-US" dirty="0">
                <a:solidFill>
                  <a:prstClr val="black"/>
                </a:solidFill>
              </a:rPr>
              <a:t>Books/ graphic novels</a:t>
            </a:r>
          </a:p>
          <a:p>
            <a:pPr lvl="0"/>
            <a:r>
              <a:rPr lang="en-US" dirty="0">
                <a:solidFill>
                  <a:prstClr val="black"/>
                </a:solidFill>
              </a:rPr>
              <a:t>Duration - Granted for the </a:t>
            </a:r>
            <a:r>
              <a:rPr lang="en-US" b="1" dirty="0">
                <a:solidFill>
                  <a:prstClr val="black"/>
                </a:solidFill>
              </a:rPr>
              <a:t>life of the author plus 70 years</a:t>
            </a:r>
            <a:endParaRPr lang="en-US" dirty="0"/>
          </a:p>
        </p:txBody>
      </p:sp>
    </p:spTree>
    <p:extLst>
      <p:ext uri="{BB962C8B-B14F-4D97-AF65-F5344CB8AC3E}">
        <p14:creationId xmlns:p14="http://schemas.microsoft.com/office/powerpoint/2010/main" val="153673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E6C89-9C6A-4E2C-AFD5-C3F52726D965}"/>
              </a:ext>
            </a:extLst>
          </p:cNvPr>
          <p:cNvPicPr>
            <a:picLocks noChangeAspect="1"/>
          </p:cNvPicPr>
          <p:nvPr/>
        </p:nvPicPr>
        <p:blipFill>
          <a:blip r:embed="rId2"/>
          <a:stretch>
            <a:fillRect/>
          </a:stretch>
        </p:blipFill>
        <p:spPr>
          <a:xfrm>
            <a:off x="450614" y="578873"/>
            <a:ext cx="11290771" cy="5700254"/>
          </a:xfrm>
          <a:prstGeom prst="rect">
            <a:avLst/>
          </a:prstGeom>
        </p:spPr>
      </p:pic>
      <p:sp>
        <p:nvSpPr>
          <p:cNvPr id="2" name="Title 1">
            <a:extLst>
              <a:ext uri="{FF2B5EF4-FFF2-40B4-BE49-F238E27FC236}">
                <a16:creationId xmlns:a16="http://schemas.microsoft.com/office/drawing/2014/main" id="{8F62B6D7-A8FE-42BA-BB18-971AFDD754E2}"/>
              </a:ext>
            </a:extLst>
          </p:cNvPr>
          <p:cNvSpPr>
            <a:spLocks noGrp="1"/>
          </p:cNvSpPr>
          <p:nvPr>
            <p:ph type="title"/>
          </p:nvPr>
        </p:nvSpPr>
        <p:spPr/>
        <p:txBody>
          <a:bodyPr>
            <a:normAutofit/>
          </a:bodyPr>
          <a:lstStyle/>
          <a:p>
            <a:pPr algn="ctr"/>
            <a:r>
              <a:rPr lang="en-US" sz="5400" dirty="0">
                <a:ln>
                  <a:solidFill>
                    <a:prstClr val="black"/>
                  </a:solidFill>
                </a:ln>
                <a:solidFill>
                  <a:srgbClr val="990000"/>
                </a:solidFill>
              </a:rPr>
              <a:t>Author(s) vs. Owner</a:t>
            </a:r>
            <a:endParaRPr lang="en-US" dirty="0"/>
          </a:p>
        </p:txBody>
      </p:sp>
      <p:sp>
        <p:nvSpPr>
          <p:cNvPr id="3" name="Content Placeholder 2">
            <a:extLst>
              <a:ext uri="{FF2B5EF4-FFF2-40B4-BE49-F238E27FC236}">
                <a16:creationId xmlns:a16="http://schemas.microsoft.com/office/drawing/2014/main" id="{A2E9510E-BB7E-4FF5-9620-A29058D0BB2A}"/>
              </a:ext>
            </a:extLst>
          </p:cNvPr>
          <p:cNvSpPr>
            <a:spLocks noGrp="1"/>
          </p:cNvSpPr>
          <p:nvPr>
            <p:ph idx="1"/>
          </p:nvPr>
        </p:nvSpPr>
        <p:spPr>
          <a:xfrm>
            <a:off x="838200" y="1620352"/>
            <a:ext cx="9421536" cy="4351338"/>
          </a:xfrm>
        </p:spPr>
        <p:txBody>
          <a:bodyPr>
            <a:normAutofit/>
          </a:bodyPr>
          <a:lstStyle/>
          <a:p>
            <a:r>
              <a:rPr lang="en-US" dirty="0"/>
              <a:t>Author(s) - The person or persons who actually write or create what is copyrighted</a:t>
            </a:r>
          </a:p>
          <a:p>
            <a:r>
              <a:rPr lang="en-US" dirty="0"/>
              <a:t>Owner – The person or entity that files the copyright</a:t>
            </a:r>
          </a:p>
          <a:p>
            <a:pPr lvl="1"/>
            <a:r>
              <a:rPr lang="en-US" dirty="0"/>
              <a:t>Individual (not associated with any employer)</a:t>
            </a:r>
          </a:p>
          <a:p>
            <a:pPr lvl="1"/>
            <a:r>
              <a:rPr lang="en-US" dirty="0"/>
              <a:t>University (per employment contract and collective bargaining agreement)</a:t>
            </a:r>
          </a:p>
          <a:p>
            <a:pPr lvl="1"/>
            <a:r>
              <a:rPr lang="en-US" dirty="0"/>
              <a:t>Employer (usually claim ownership if employee discovers something at work) </a:t>
            </a:r>
          </a:p>
          <a:p>
            <a:endParaRPr lang="en-US" dirty="0"/>
          </a:p>
        </p:txBody>
      </p:sp>
    </p:spTree>
    <p:extLst>
      <p:ext uri="{BB962C8B-B14F-4D97-AF65-F5344CB8AC3E}">
        <p14:creationId xmlns:p14="http://schemas.microsoft.com/office/powerpoint/2010/main" val="4161103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1486</Words>
  <Application>Microsoft Office PowerPoint</Application>
  <PresentationFormat>Widescreen</PresentationFormat>
  <Paragraphs>109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acumin-pro</vt:lpstr>
      <vt:lpstr>acumin-pro-condensed</vt:lpstr>
      <vt:lpstr>Arial</vt:lpstr>
      <vt:lpstr>Calibri</vt:lpstr>
      <vt:lpstr>Calibri Light</vt:lpstr>
      <vt:lpstr>Office Theme</vt:lpstr>
      <vt:lpstr>Florida State University Office of Commercialization</vt:lpstr>
      <vt:lpstr>Intellectual Property Protection</vt:lpstr>
      <vt:lpstr>Patents</vt:lpstr>
      <vt:lpstr>U.S. Utility Patents</vt:lpstr>
      <vt:lpstr>PowerPoint Presentation</vt:lpstr>
      <vt:lpstr>Not Patentable</vt:lpstr>
      <vt:lpstr>Inventor(s) vs. Owner</vt:lpstr>
      <vt:lpstr>U.S. Copyrights</vt:lpstr>
      <vt:lpstr>Author(s) vs. Owner</vt:lpstr>
      <vt:lpstr>Know-How</vt:lpstr>
      <vt:lpstr>Office of Commercialization</vt:lpstr>
      <vt:lpstr>Inventors’ and Authors’ Role</vt:lpstr>
      <vt:lpstr>Why Disclose</vt:lpstr>
      <vt:lpstr>Invention Disclosure - Online</vt:lpstr>
      <vt:lpstr>PowerPoint Presentation</vt:lpstr>
      <vt:lpstr>Income &amp; Royalties</vt:lpstr>
      <vt:lpstr>Royalties to Inventors and Authors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State University  Office of Commercialization</dc:title>
  <dc:creator>Brittany Ferraro</dc:creator>
  <cp:lastModifiedBy>Tonya Eovacious</cp:lastModifiedBy>
  <cp:revision>3</cp:revision>
  <dcterms:created xsi:type="dcterms:W3CDTF">2021-10-06T16:52:12Z</dcterms:created>
  <dcterms:modified xsi:type="dcterms:W3CDTF">2023-02-27T15:44:49Z</dcterms:modified>
</cp:coreProperties>
</file>